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handoutMasterIdLst>
    <p:handoutMasterId r:id="rId25"/>
  </p:handoutMasterIdLst>
  <p:sldIdLst>
    <p:sldId id="334" r:id="rId2"/>
    <p:sldId id="306" r:id="rId3"/>
    <p:sldId id="294" r:id="rId4"/>
    <p:sldId id="300" r:id="rId5"/>
    <p:sldId id="301" r:id="rId6"/>
    <p:sldId id="315" r:id="rId7"/>
    <p:sldId id="307" r:id="rId8"/>
    <p:sldId id="291" r:id="rId9"/>
    <p:sldId id="318" r:id="rId10"/>
    <p:sldId id="339" r:id="rId11"/>
    <p:sldId id="310" r:id="rId12"/>
    <p:sldId id="340" r:id="rId13"/>
    <p:sldId id="341" r:id="rId14"/>
    <p:sldId id="270" r:id="rId15"/>
    <p:sldId id="319" r:id="rId16"/>
    <p:sldId id="320" r:id="rId17"/>
    <p:sldId id="342" r:id="rId18"/>
    <p:sldId id="344" r:id="rId19"/>
    <p:sldId id="346" r:id="rId20"/>
    <p:sldId id="348" r:id="rId21"/>
    <p:sldId id="350" r:id="rId22"/>
    <p:sldId id="351" r:id="rId23"/>
  </p:sldIdLst>
  <p:sldSz cx="12192000" cy="6858000"/>
  <p:notesSz cx="7010400" cy="92964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icio" id="{E999E017-0F26-42F6-8F72-4BE9E7932753}">
          <p14:sldIdLst>
            <p14:sldId id="334"/>
            <p14:sldId id="306"/>
          </p14:sldIdLst>
        </p14:section>
        <p14:section name="P1" id="{2CD2D32A-6AC9-4774-AEB4-814D55DF0426}">
          <p14:sldIdLst>
            <p14:sldId id="294"/>
            <p14:sldId id="300"/>
            <p14:sldId id="301"/>
          </p14:sldIdLst>
        </p14:section>
        <p14:section name="P2" id="{4B802F7F-B94C-4CBD-AC44-4ACF96AA53AB}">
          <p14:sldIdLst>
            <p14:sldId id="315"/>
            <p14:sldId id="307"/>
          </p14:sldIdLst>
        </p14:section>
        <p14:section name="P3" id="{10117DBC-4AE9-4D57-B963-DAC4C63A78F7}">
          <p14:sldIdLst>
            <p14:sldId id="291"/>
            <p14:sldId id="318"/>
          </p14:sldIdLst>
        </p14:section>
        <p14:section name="P4" id="{87E51BC2-5E4B-455F-AD55-8381DDDE10DD}">
          <p14:sldIdLst>
            <p14:sldId id="339"/>
            <p14:sldId id="310"/>
            <p14:sldId id="340"/>
            <p14:sldId id="341"/>
          </p14:sldIdLst>
        </p14:section>
        <p14:section name="P5" id="{D20E63A4-E46B-415E-AB99-659A7BB63EAC}">
          <p14:sldIdLst>
            <p14:sldId id="270"/>
            <p14:sldId id="319"/>
          </p14:sldIdLst>
        </p14:section>
        <p14:section name="P6" id="{C40D8838-E325-45BF-9673-292D5C9C1C5C}">
          <p14:sldIdLst>
            <p14:sldId id="320"/>
            <p14:sldId id="342"/>
          </p14:sldIdLst>
        </p14:section>
        <p14:section name="P7" id="{738AA63D-BC3C-4490-8B3B-9C7F3B283021}">
          <p14:sldIdLst>
            <p14:sldId id="344"/>
          </p14:sldIdLst>
        </p14:section>
        <p14:section name="P11" id="{99BA4A43-0812-44A4-9F67-258FDD6205EB}">
          <p14:sldIdLst>
            <p14:sldId id="346"/>
          </p14:sldIdLst>
        </p14:section>
        <p14:section name="P12" id="{A4E85787-8E54-45EA-BA65-CA4818B743FC}">
          <p14:sldIdLst>
            <p14:sldId id="348"/>
            <p14:sldId id="350"/>
            <p14:sldId id="35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55" userDrawn="1">
          <p15:clr>
            <a:srgbClr val="A4A3A4"/>
          </p15:clr>
        </p15:guide>
        <p15:guide id="2" pos="211" userDrawn="1">
          <p15:clr>
            <a:srgbClr val="A4A3A4"/>
          </p15:clr>
        </p15:guide>
        <p15:guide id="3" orient="horz" pos="79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5C6B"/>
    <a:srgbClr val="182C4B"/>
    <a:srgbClr val="00B050"/>
    <a:srgbClr val="FBFBFB"/>
    <a:srgbClr val="C5413F"/>
    <a:srgbClr val="3B68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78" autoAdjust="0"/>
    <p:restoredTop sz="92494" autoAdjust="0"/>
  </p:normalViewPr>
  <p:slideViewPr>
    <p:cSldViewPr>
      <p:cViewPr varScale="1">
        <p:scale>
          <a:sx n="103" d="100"/>
          <a:sy n="103" d="100"/>
        </p:scale>
        <p:origin x="960" y="108"/>
      </p:cViewPr>
      <p:guideLst>
        <p:guide orient="horz" pos="255"/>
        <p:guide pos="211"/>
        <p:guide orient="horz" pos="79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5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0211CB-4FC1-4D9C-ACD2-1BC464D89D5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2304510-0F69-4B8E-8FF1-F06159D5ECBD}">
      <dgm:prSet phldrT="[Texto]" custT="1"/>
      <dgm:spPr>
        <a:solidFill>
          <a:srgbClr val="00B050"/>
        </a:solidFill>
        <a:ln>
          <a:solidFill>
            <a:schemeClr val="bg1"/>
          </a:solidFill>
        </a:ln>
      </dgm:spPr>
      <dgm:t>
        <a:bodyPr/>
        <a:lstStyle/>
        <a:p>
          <a:r>
            <a:rPr lang="es-CL" sz="1800" b="1" dirty="0">
              <a:solidFill>
                <a:schemeClr val="bg1"/>
              </a:solidFill>
              <a:latin typeface="Calibri" panose="020F0502020204030204" pitchFamily="34" charset="0"/>
            </a:rPr>
            <a:t>El validador REM - serie P nace de la inquietud del depto. De estadísticas y  gestión de la información S.S.O, para validar consistencia de datos, con el objetivo de mejorar la calidad de información recabada en los REM. </a:t>
          </a:r>
          <a:endParaRPr lang="es-ES" sz="1800" dirty="0">
            <a:solidFill>
              <a:schemeClr val="bg1"/>
            </a:solidFill>
          </a:endParaRPr>
        </a:p>
      </dgm:t>
    </dgm:pt>
    <dgm:pt modelId="{2ACC3861-0977-40A9-88AC-AB8D2582D578}" type="parTrans" cxnId="{91BFA94A-E00D-4E69-99CD-840E6E427262}">
      <dgm:prSet/>
      <dgm:spPr/>
      <dgm:t>
        <a:bodyPr/>
        <a:lstStyle/>
        <a:p>
          <a:endParaRPr lang="es-ES" sz="1800">
            <a:solidFill>
              <a:schemeClr val="bg1"/>
            </a:solidFill>
          </a:endParaRPr>
        </a:p>
      </dgm:t>
    </dgm:pt>
    <dgm:pt modelId="{BA233C01-B360-4FE1-9A94-233BEB571957}" type="sibTrans" cxnId="{91BFA94A-E00D-4E69-99CD-840E6E427262}">
      <dgm:prSet/>
      <dgm:spPr/>
      <dgm:t>
        <a:bodyPr/>
        <a:lstStyle/>
        <a:p>
          <a:endParaRPr lang="es-ES" sz="1800">
            <a:solidFill>
              <a:schemeClr val="bg1"/>
            </a:solidFill>
          </a:endParaRPr>
        </a:p>
      </dgm:t>
    </dgm:pt>
    <dgm:pt modelId="{607815C7-7563-4A61-BE41-ABF73CF13E4C}">
      <dgm:prSet phldrT="[Texto]" custT="1"/>
      <dgm:spPr>
        <a:solidFill>
          <a:srgbClr val="00B050"/>
        </a:solidFill>
      </dgm:spPr>
      <dgm:t>
        <a:bodyPr/>
        <a:lstStyle/>
        <a:p>
          <a:r>
            <a:rPr lang="es-CL" sz="1800" b="1" dirty="0">
              <a:solidFill>
                <a:schemeClr val="bg1"/>
              </a:solidFill>
              <a:latin typeface="Calibri" panose="020F0502020204030204" pitchFamily="34" charset="0"/>
            </a:rPr>
            <a:t>El validador rem – serie p es una aplicación que realiza la revisión de los datos contenidos en los archivos rem en forma automatizada aplicando reglas de validación previamente definidas.</a:t>
          </a:r>
          <a:endParaRPr lang="es-ES" sz="1800" dirty="0">
            <a:solidFill>
              <a:schemeClr val="bg1"/>
            </a:solidFill>
          </a:endParaRPr>
        </a:p>
      </dgm:t>
    </dgm:pt>
    <dgm:pt modelId="{4F49F697-5050-4BB4-9AC2-28DF4E3A5038}" type="parTrans" cxnId="{329A5DF4-D96E-49A8-975D-B741228094D3}">
      <dgm:prSet/>
      <dgm:spPr/>
      <dgm:t>
        <a:bodyPr/>
        <a:lstStyle/>
        <a:p>
          <a:endParaRPr lang="es-ES" sz="1800">
            <a:solidFill>
              <a:schemeClr val="bg1"/>
            </a:solidFill>
          </a:endParaRPr>
        </a:p>
      </dgm:t>
    </dgm:pt>
    <dgm:pt modelId="{85FCC642-C9F8-484E-8867-9F6075DC8506}" type="sibTrans" cxnId="{329A5DF4-D96E-49A8-975D-B741228094D3}">
      <dgm:prSet/>
      <dgm:spPr/>
      <dgm:t>
        <a:bodyPr/>
        <a:lstStyle/>
        <a:p>
          <a:endParaRPr lang="es-ES" sz="1800">
            <a:solidFill>
              <a:schemeClr val="bg1"/>
            </a:solidFill>
          </a:endParaRPr>
        </a:p>
      </dgm:t>
    </dgm:pt>
    <dgm:pt modelId="{AAB7B7D4-A451-4D4D-B051-57AFA3A3D017}">
      <dgm:prSet phldrT="[Texto]" custT="1"/>
      <dgm:spPr>
        <a:solidFill>
          <a:srgbClr val="00B050"/>
        </a:solidFill>
      </dgm:spPr>
      <dgm:t>
        <a:bodyPr/>
        <a:lstStyle/>
        <a:p>
          <a:r>
            <a:rPr lang="es-CL" sz="1800" b="1">
              <a:solidFill>
                <a:schemeClr val="bg1"/>
              </a:solidFill>
              <a:latin typeface="Calibri" panose="020F0502020204030204" pitchFamily="34" charset="0"/>
            </a:rPr>
            <a:t>Las reglas utilizadas se presentan a continuación:</a:t>
          </a:r>
          <a:endParaRPr lang="es-ES" sz="1800" dirty="0">
            <a:solidFill>
              <a:schemeClr val="bg1"/>
            </a:solidFill>
          </a:endParaRPr>
        </a:p>
      </dgm:t>
    </dgm:pt>
    <dgm:pt modelId="{2F4EE119-DD9F-41FB-86F1-276E9F9A0C99}" type="parTrans" cxnId="{ED36D48C-D88A-43AD-9E42-65AB093CA133}">
      <dgm:prSet/>
      <dgm:spPr/>
      <dgm:t>
        <a:bodyPr/>
        <a:lstStyle/>
        <a:p>
          <a:endParaRPr lang="es-ES" sz="1800">
            <a:solidFill>
              <a:schemeClr val="bg1"/>
            </a:solidFill>
          </a:endParaRPr>
        </a:p>
      </dgm:t>
    </dgm:pt>
    <dgm:pt modelId="{A059E3A9-8BCB-41DA-A8A8-4EB4EB0A0324}" type="sibTrans" cxnId="{ED36D48C-D88A-43AD-9E42-65AB093CA133}">
      <dgm:prSet/>
      <dgm:spPr/>
      <dgm:t>
        <a:bodyPr/>
        <a:lstStyle/>
        <a:p>
          <a:endParaRPr lang="es-ES" sz="1800">
            <a:solidFill>
              <a:schemeClr val="bg1"/>
            </a:solidFill>
          </a:endParaRPr>
        </a:p>
      </dgm:t>
    </dgm:pt>
    <dgm:pt modelId="{DBDE1DD9-527D-4131-8FD0-E43E88838A04}" type="pres">
      <dgm:prSet presAssocID="{190211CB-4FC1-4D9C-ACD2-1BC464D89D50}" presName="linear" presStyleCnt="0">
        <dgm:presLayoutVars>
          <dgm:animLvl val="lvl"/>
          <dgm:resizeHandles val="exact"/>
        </dgm:presLayoutVars>
      </dgm:prSet>
      <dgm:spPr/>
    </dgm:pt>
    <dgm:pt modelId="{08B374E7-FC7B-4821-ACAC-34EF348954A4}" type="pres">
      <dgm:prSet presAssocID="{62304510-0F69-4B8E-8FF1-F06159D5ECB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E5D6471-A372-45D1-B3C6-A3E7064AEB44}" type="pres">
      <dgm:prSet presAssocID="{BA233C01-B360-4FE1-9A94-233BEB571957}" presName="spacer" presStyleCnt="0"/>
      <dgm:spPr/>
    </dgm:pt>
    <dgm:pt modelId="{8EA86BE9-5C08-4325-AC29-9F587F829F67}" type="pres">
      <dgm:prSet presAssocID="{607815C7-7563-4A61-BE41-ABF73CF13E4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4327876-FE08-4728-AF78-117464C13692}" type="pres">
      <dgm:prSet presAssocID="{85FCC642-C9F8-484E-8867-9F6075DC8506}" presName="spacer" presStyleCnt="0"/>
      <dgm:spPr/>
    </dgm:pt>
    <dgm:pt modelId="{D10A0A79-1C01-4888-8CAD-44A800E1966E}" type="pres">
      <dgm:prSet presAssocID="{AAB7B7D4-A451-4D4D-B051-57AFA3A3D017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31C16C1C-AB64-4C1B-A9CD-FFD3D8186324}" type="presOf" srcId="{190211CB-4FC1-4D9C-ACD2-1BC464D89D50}" destId="{DBDE1DD9-527D-4131-8FD0-E43E88838A04}" srcOrd="0" destOrd="0" presId="urn:microsoft.com/office/officeart/2005/8/layout/vList2"/>
    <dgm:cxn modelId="{0D8E4B2A-A20F-48E7-BFCA-A7513172D5F7}" type="presOf" srcId="{62304510-0F69-4B8E-8FF1-F06159D5ECBD}" destId="{08B374E7-FC7B-4821-ACAC-34EF348954A4}" srcOrd="0" destOrd="0" presId="urn:microsoft.com/office/officeart/2005/8/layout/vList2"/>
    <dgm:cxn modelId="{91BFA94A-E00D-4E69-99CD-840E6E427262}" srcId="{190211CB-4FC1-4D9C-ACD2-1BC464D89D50}" destId="{62304510-0F69-4B8E-8FF1-F06159D5ECBD}" srcOrd="0" destOrd="0" parTransId="{2ACC3861-0977-40A9-88AC-AB8D2582D578}" sibTransId="{BA233C01-B360-4FE1-9A94-233BEB571957}"/>
    <dgm:cxn modelId="{96198C50-9713-4473-85DD-CD83B73391CC}" type="presOf" srcId="{607815C7-7563-4A61-BE41-ABF73CF13E4C}" destId="{8EA86BE9-5C08-4325-AC29-9F587F829F67}" srcOrd="0" destOrd="0" presId="urn:microsoft.com/office/officeart/2005/8/layout/vList2"/>
    <dgm:cxn modelId="{ED36D48C-D88A-43AD-9E42-65AB093CA133}" srcId="{190211CB-4FC1-4D9C-ACD2-1BC464D89D50}" destId="{AAB7B7D4-A451-4D4D-B051-57AFA3A3D017}" srcOrd="2" destOrd="0" parTransId="{2F4EE119-DD9F-41FB-86F1-276E9F9A0C99}" sibTransId="{A059E3A9-8BCB-41DA-A8A8-4EB4EB0A0324}"/>
    <dgm:cxn modelId="{0D4422B5-DF0A-4536-9B2F-7FAF09E8BB56}" type="presOf" srcId="{AAB7B7D4-A451-4D4D-B051-57AFA3A3D017}" destId="{D10A0A79-1C01-4888-8CAD-44A800E1966E}" srcOrd="0" destOrd="0" presId="urn:microsoft.com/office/officeart/2005/8/layout/vList2"/>
    <dgm:cxn modelId="{329A5DF4-D96E-49A8-975D-B741228094D3}" srcId="{190211CB-4FC1-4D9C-ACD2-1BC464D89D50}" destId="{607815C7-7563-4A61-BE41-ABF73CF13E4C}" srcOrd="1" destOrd="0" parTransId="{4F49F697-5050-4BB4-9AC2-28DF4E3A5038}" sibTransId="{85FCC642-C9F8-484E-8867-9F6075DC8506}"/>
    <dgm:cxn modelId="{4861EB72-77A2-4355-9106-D6AFCA018C34}" type="presParOf" srcId="{DBDE1DD9-527D-4131-8FD0-E43E88838A04}" destId="{08B374E7-FC7B-4821-ACAC-34EF348954A4}" srcOrd="0" destOrd="0" presId="urn:microsoft.com/office/officeart/2005/8/layout/vList2"/>
    <dgm:cxn modelId="{6F132A8B-0BA6-4F66-A7D2-14BEC4FE7E9A}" type="presParOf" srcId="{DBDE1DD9-527D-4131-8FD0-E43E88838A04}" destId="{CE5D6471-A372-45D1-B3C6-A3E7064AEB44}" srcOrd="1" destOrd="0" presId="urn:microsoft.com/office/officeart/2005/8/layout/vList2"/>
    <dgm:cxn modelId="{0377FC6D-3BC0-41C9-B24F-BB8BF8BB8D0F}" type="presParOf" srcId="{DBDE1DD9-527D-4131-8FD0-E43E88838A04}" destId="{8EA86BE9-5C08-4325-AC29-9F587F829F67}" srcOrd="2" destOrd="0" presId="urn:microsoft.com/office/officeart/2005/8/layout/vList2"/>
    <dgm:cxn modelId="{8B33D314-FE4B-42B7-BA92-2A23B23E6FFA}" type="presParOf" srcId="{DBDE1DD9-527D-4131-8FD0-E43E88838A04}" destId="{14327876-FE08-4728-AF78-117464C13692}" srcOrd="3" destOrd="0" presId="urn:microsoft.com/office/officeart/2005/8/layout/vList2"/>
    <dgm:cxn modelId="{9FAD2B99-1AB2-4094-9350-8498B0C46C73}" type="presParOf" srcId="{DBDE1DD9-527D-4131-8FD0-E43E88838A04}" destId="{D10A0A79-1C01-4888-8CAD-44A800E1966E}" srcOrd="4" destOrd="0" presId="urn:microsoft.com/office/officeart/2005/8/layout/vList2"/>
  </dgm:cxnLst>
  <dgm:bg>
    <a:noFill/>
  </dgm:bg>
  <dgm:whole>
    <a:ln>
      <a:solidFill>
        <a:schemeClr val="bg1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B374E7-FC7B-4821-ACAC-34EF348954A4}">
      <dsp:nvSpPr>
        <dsp:cNvPr id="0" name=""/>
        <dsp:cNvSpPr/>
      </dsp:nvSpPr>
      <dsp:spPr>
        <a:xfrm>
          <a:off x="0" y="14555"/>
          <a:ext cx="8568952" cy="1198080"/>
        </a:xfrm>
        <a:prstGeom prst="roundRect">
          <a:avLst/>
        </a:prstGeom>
        <a:solidFill>
          <a:srgbClr val="00B050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b="1" kern="1200" dirty="0">
              <a:solidFill>
                <a:schemeClr val="bg1"/>
              </a:solidFill>
              <a:latin typeface="Calibri" panose="020F0502020204030204" pitchFamily="34" charset="0"/>
            </a:rPr>
            <a:t>El validador REM - serie P nace de la inquietud del depto. De estadísticas y  gestión de la información S.S.O, para validar consistencia de datos, con el objetivo de mejorar la calidad de información recabada en los REM. </a:t>
          </a:r>
          <a:endParaRPr lang="es-ES" sz="1800" kern="1200" dirty="0">
            <a:solidFill>
              <a:schemeClr val="bg1"/>
            </a:solidFill>
          </a:endParaRPr>
        </a:p>
      </dsp:txBody>
      <dsp:txXfrm>
        <a:off x="58485" y="73040"/>
        <a:ext cx="8451982" cy="1081110"/>
      </dsp:txXfrm>
    </dsp:sp>
    <dsp:sp modelId="{8EA86BE9-5C08-4325-AC29-9F587F829F67}">
      <dsp:nvSpPr>
        <dsp:cNvPr id="0" name=""/>
        <dsp:cNvSpPr/>
      </dsp:nvSpPr>
      <dsp:spPr>
        <a:xfrm>
          <a:off x="0" y="1396956"/>
          <a:ext cx="8568952" cy="1198080"/>
        </a:xfrm>
        <a:prstGeom prst="round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b="1" kern="1200" dirty="0">
              <a:solidFill>
                <a:schemeClr val="bg1"/>
              </a:solidFill>
              <a:latin typeface="Calibri" panose="020F0502020204030204" pitchFamily="34" charset="0"/>
            </a:rPr>
            <a:t>El validador rem – serie p es una aplicación que realiza la revisión de los datos contenidos en los archivos rem en forma automatizada aplicando reglas de validación previamente definidas.</a:t>
          </a:r>
          <a:endParaRPr lang="es-ES" sz="1800" kern="1200" dirty="0">
            <a:solidFill>
              <a:schemeClr val="bg1"/>
            </a:solidFill>
          </a:endParaRPr>
        </a:p>
      </dsp:txBody>
      <dsp:txXfrm>
        <a:off x="58485" y="1455441"/>
        <a:ext cx="8451982" cy="1081110"/>
      </dsp:txXfrm>
    </dsp:sp>
    <dsp:sp modelId="{D10A0A79-1C01-4888-8CAD-44A800E1966E}">
      <dsp:nvSpPr>
        <dsp:cNvPr id="0" name=""/>
        <dsp:cNvSpPr/>
      </dsp:nvSpPr>
      <dsp:spPr>
        <a:xfrm>
          <a:off x="0" y="2779356"/>
          <a:ext cx="8568952" cy="1198080"/>
        </a:xfrm>
        <a:prstGeom prst="round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b="1" kern="1200">
              <a:solidFill>
                <a:schemeClr val="bg1"/>
              </a:solidFill>
              <a:latin typeface="Calibri" panose="020F0502020204030204" pitchFamily="34" charset="0"/>
            </a:rPr>
            <a:t>Las reglas utilizadas se presentan a continuación:</a:t>
          </a:r>
          <a:endParaRPr lang="es-ES" sz="1800" kern="1200" dirty="0">
            <a:solidFill>
              <a:schemeClr val="bg1"/>
            </a:solidFill>
          </a:endParaRPr>
        </a:p>
      </dsp:txBody>
      <dsp:txXfrm>
        <a:off x="58485" y="2837841"/>
        <a:ext cx="8451982" cy="10811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50CEE4-B9FF-4FE4-BF5E-3E61E4A59C1E}" type="datetimeFigureOut">
              <a:rPr lang="es-CL" smtClean="0"/>
              <a:t>15-07-2024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8ED0EE-391A-48F1-8CE9-CB5EAB36E0B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01866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5FEDC4-1494-4284-9130-0EE8BC0B703F}" type="datetimeFigureOut">
              <a:rPr lang="es-ES" smtClean="0"/>
              <a:t>15/07/2024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A6EA1-5243-4EDE-8DB7-5DBA593326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1378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B91ABA-FF29-4418-B9B5-2D1B1E5E392D}" type="slidenum">
              <a:rPr lang="es-CL" smtClean="0">
                <a:solidFill>
                  <a:prstClr val="black"/>
                </a:solidFill>
              </a:rPr>
              <a:pPr/>
              <a:t>1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9460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Agregar listado</a:t>
            </a:r>
            <a:r>
              <a:rPr lang="es-CL" baseline="0" dirty="0"/>
              <a:t> </a:t>
            </a:r>
            <a:r>
              <a:rPr lang="es-CL" dirty="0"/>
              <a:t>Serie</a:t>
            </a:r>
            <a:r>
              <a:rPr lang="es-CL" baseline="0" dirty="0"/>
              <a:t> A</a:t>
            </a:r>
          </a:p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5A6EA1-5243-4EDE-8DB7-5DBA593326E7}" type="slidenum">
              <a:rPr lang="es-ES" smtClean="0"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540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5A6EA1-5243-4EDE-8DB7-5DBA593326E7}" type="slidenum">
              <a:rPr lang="es-ES" smtClean="0"/>
              <a:t>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34612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5A6EA1-5243-4EDE-8DB7-5DBA593326E7}" type="slidenum">
              <a:rPr lang="es-ES" smtClean="0"/>
              <a:t>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39381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Actualizar Fotos solo HBO</a:t>
            </a:r>
          </a:p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5A6EA1-5243-4EDE-8DB7-5DBA593326E7}" type="slidenum">
              <a:rPr lang="es-ES" smtClean="0"/>
              <a:t>19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0839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b="1" dirty="0">
              <a:solidFill>
                <a:srgbClr val="0070C0"/>
              </a:solidFill>
            </a:endParaRPr>
          </a:p>
          <a:p>
            <a:endParaRPr lang="es-CL" b="1" dirty="0">
              <a:solidFill>
                <a:srgbClr val="0070C0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5A6EA1-5243-4EDE-8DB7-5DBA593326E7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76690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5A6EA1-5243-4EDE-8DB7-5DBA593326E7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52864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5A6EA1-5243-4EDE-8DB7-5DBA593326E7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00645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5A6EA1-5243-4EDE-8DB7-5DBA593326E7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83269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/>
              <a:t>Validación</a:t>
            </a:r>
            <a:r>
              <a:rPr lang="es-ES_tradnl" baseline="0" dirty="0"/>
              <a:t> realizada por DEIS</a:t>
            </a:r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5A6EA1-5243-4EDE-8DB7-5DBA593326E7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1645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5A6EA1-5243-4EDE-8DB7-5DBA593326E7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41774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5A6EA1-5243-4EDE-8DB7-5DBA593326E7}" type="slidenum">
              <a:rPr lang="es-ES" smtClean="0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51507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D21+E21+F21</a:t>
            </a:r>
            <a:r>
              <a:rPr lang="es-CL" baseline="0" dirty="0"/>
              <a:t> = C38+D38+E38</a:t>
            </a:r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5A6EA1-5243-4EDE-8DB7-5DBA593326E7}" type="slidenum">
              <a:rPr lang="es-ES" smtClean="0"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9986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CAF1FC-1125-4729-879D-108592A7BF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FD63D69-2918-4A8D-B4B4-A4C139FDE3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7646F9-F689-4796-A7C5-BFB7B5F32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6F7BE-6B15-4E5D-97CC-AD7DEE13BD5B}" type="datetime1">
              <a:rPr lang="es-CL" smtClean="0"/>
              <a:t>15-07-2024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485B3D-C554-45FE-A730-F311CEEE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9A0E79-5EE0-43D0-84B1-9B2B29DEB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66B8D-F5D7-4D48-84AC-24A504F9E30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4809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26BF41-214E-4D9A-8AF0-0212B3A61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16D470D-0FA8-42ED-9FDF-BC74A5D7D3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B84472-409D-446F-9E16-6DF83C4D9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8535E-8F54-465F-9EBA-EF0BE9867F45}" type="datetime1">
              <a:rPr lang="es-CL" smtClean="0"/>
              <a:t>15-07-2024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8760B8-06D9-4B03-87C6-FA6EC44A1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231AB6-9607-4EF5-8EBB-BD1877463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66B8D-F5D7-4D48-84AC-24A504F9E30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4698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F20C086-A2A7-499B-8FAB-3E91FE39BC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3E9BED8-FC17-44B5-A7F3-DDDBB4E62E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B9EBF60-776A-494F-A8CB-ED6014ED4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5544-136E-4584-9398-4AAC7F95E9D4}" type="datetime1">
              <a:rPr lang="es-CL" smtClean="0"/>
              <a:t>15-07-2024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117A80B-B5D8-45D5-8285-7F6A1E709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FD9D56-C8DF-4A39-A279-8E0F07B4D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66B8D-F5D7-4D48-84AC-24A504F9E30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9289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D4869C-0F92-4331-9EE6-7EDAFD502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50AE823-B289-48D2-9F93-F43AD2ADC1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167D9C-9B32-42A5-9F9A-41CA3BD25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14F73-21DC-4F31-A887-CDD6DFC3DD40}" type="datetime1">
              <a:rPr lang="es-CL" smtClean="0"/>
              <a:t>15-07-2024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0B7D06-2153-4FCD-8225-8547FE9EE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028D7AA-FA6C-45C9-9A68-37E1B1A13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66B8D-F5D7-4D48-84AC-24A504F9E30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7891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A2E949-08D0-44BB-8606-9F8FA415B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31716F6-8CA2-4A1C-86CE-3A43F9DAB0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B9354B-B7B7-4A13-A908-2EC0C4DE0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214E0-4B90-484E-B4DD-B0E7907E936E}" type="datetime1">
              <a:rPr lang="es-CL" smtClean="0"/>
              <a:t>15-07-2024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D564356-D6B4-44D4-961A-0E8EC5BB9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2162B8-4F73-4DBE-B624-613CAD823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66B8D-F5D7-4D48-84AC-24A504F9E30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272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B5F631-6B9E-4C23-A919-3EE4798A1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E0957EC-8E7B-4592-966A-67DF0AD55F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5A3C0FA-D21F-423E-A43A-6E6E04E9B5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F9499C0-F22E-4AEA-A764-4C4E1C436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77EBB-E0F5-486D-90A7-E0C971E6C699}" type="datetime1">
              <a:rPr lang="es-CL" smtClean="0"/>
              <a:t>15-07-2024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BF6D569-D3AA-4F16-A882-2DB96590F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F95A9ED-DA8F-4AAE-8B44-6262EBC36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66B8D-F5D7-4D48-84AC-24A504F9E30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6223346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63DC12-021D-4E20-832A-CF5D47072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BBD08C-74B8-4BD5-800B-8ECDFDC68B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E28DBFF-3FB6-4D7E-8518-8DCC4EBA56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CB1BA7C-FF59-4D44-B301-5907A35ED3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1E7D1EF-8030-47BB-8519-20E2419F63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E599311-649E-4A5B-A918-95F816B3C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77EBB-E0F5-486D-90A7-E0C971E6C699}" type="datetime1">
              <a:rPr lang="es-CL" smtClean="0"/>
              <a:t>15-07-2024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95E3C94-33B7-472A-B504-EC07B2D0D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ED164EA-BD55-48A4-A3EB-0A614C4D4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66B8D-F5D7-4D48-84AC-24A504F9E30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01188400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D87EDB-54F7-4F7D-B221-E85D78728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C2AAF13-6FF6-459E-958C-A7F149B44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77EBB-E0F5-486D-90A7-E0C971E6C699}" type="datetime1">
              <a:rPr lang="es-CL" smtClean="0"/>
              <a:t>15-07-2024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24419CB-C0A8-4325-B2F0-9722F3E2D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E9F917E-6640-4E54-ACFA-79A3234DE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66B8D-F5D7-4D48-84AC-24A504F9E30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3646985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06355FF-8B90-46A7-88FB-2C96193FC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F51C8-EE31-428A-944A-34B3F93F8898}" type="datetime1">
              <a:rPr lang="es-CL" smtClean="0"/>
              <a:t>15-07-2024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7B0BE89-67AF-4200-8AEB-9DBF89714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6821A4D-C268-419E-8D4B-24A5C03CC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66B8D-F5D7-4D48-84AC-24A504F9E30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2595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F1CC4A-F389-4439-86EC-122698432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39D6EA-E585-4DA2-9172-8A2B40ACF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C591DA9-405F-42AD-9B63-41346F8A63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D2104FA-21C8-4E5D-A8DF-5657DC74E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72401-B66F-4D36-A92A-C3A3C0A4E85B}" type="datetime1">
              <a:rPr lang="es-CL" smtClean="0"/>
              <a:t>15-07-2024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0521B97-A99F-4C39-A7A7-C870299BB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1371185-A8C2-41A5-9D7F-62539471D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66B8D-F5D7-4D48-84AC-24A504F9E30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1350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5AD918-C43F-45D1-9B72-833C8F566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A0AFBAB-2F74-4596-9033-163ED89FD2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0E26428-E2AE-4068-8CF2-BAEEFBE3D1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0391A77-02EE-4A4F-96C7-855EBB548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EAD9A-2B22-4C95-A49A-281D7D72C9D2}" type="datetime1">
              <a:rPr lang="es-CL" smtClean="0"/>
              <a:t>15-07-2024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5E5A98B-63C8-4F13-8EB8-D6096781B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13EDA9D-B9FD-4BA3-948B-FA71D082C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66B8D-F5D7-4D48-84AC-24A504F9E30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7687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ED738A9-07B2-461D-A976-CD4078541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6D102DB-BC15-4F55-A4FA-60DEAB4829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911CA7-A482-4BA1-B1F3-3676BD06CF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77EBB-E0F5-486D-90A7-E0C971E6C699}" type="datetime1">
              <a:rPr lang="es-CL" smtClean="0"/>
              <a:t>15-07-2024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EBE441-34AA-40C7-9D08-19A7B1615E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FBA1C3A-567D-41B2-B4B9-2B504C4675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66B8D-F5D7-4D48-84AC-24A504F9E30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406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 Título">
            <a:extLst>
              <a:ext uri="{FF2B5EF4-FFF2-40B4-BE49-F238E27FC236}">
                <a16:creationId xmlns:a16="http://schemas.microsoft.com/office/drawing/2014/main" id="{FD0A768A-F530-3F09-80C1-AF2C367535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7568" y="2204864"/>
            <a:ext cx="7772400" cy="3528392"/>
          </a:xfrm>
        </p:spPr>
        <p:txBody>
          <a:bodyPr>
            <a:noAutofit/>
          </a:bodyPr>
          <a:lstStyle/>
          <a:p>
            <a:r>
              <a:rPr lang="es-ES_tradnl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VALIDADOR REM</a:t>
            </a:r>
            <a:b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s-ES_tradnl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SERIE P</a:t>
            </a:r>
            <a:b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b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s-ES_tradnl" sz="1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Junio 2024 V.1.0</a:t>
            </a:r>
            <a:endParaRPr lang="es-CL" sz="1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6" name="1 Título">
            <a:extLst>
              <a:ext uri="{FF2B5EF4-FFF2-40B4-BE49-F238E27FC236}">
                <a16:creationId xmlns:a16="http://schemas.microsoft.com/office/drawing/2014/main" id="{27275E49-1AD9-9B35-FC81-12BEE3A27243}"/>
              </a:ext>
            </a:extLst>
          </p:cNvPr>
          <p:cNvSpPr txBox="1">
            <a:spLocks/>
          </p:cNvSpPr>
          <p:nvPr/>
        </p:nvSpPr>
        <p:spPr>
          <a:xfrm>
            <a:off x="3172515" y="497029"/>
            <a:ext cx="5299749" cy="70715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s-ES_tradnl" sz="1800" b="1" dirty="0">
                <a:solidFill>
                  <a:srgbClr val="3B68AB"/>
                </a:solidFill>
                <a:latin typeface="Calibri" panose="020F0502020204030204" pitchFamily="34" charset="0"/>
              </a:rPr>
              <a:t>SERVICIO</a:t>
            </a:r>
            <a:r>
              <a:rPr lang="es-ES_tradnl" sz="1800" b="1" dirty="0">
                <a:solidFill>
                  <a:srgbClr val="182C4B"/>
                </a:solidFill>
                <a:latin typeface="Calibri" panose="020F0502020204030204" pitchFamily="34" charset="0"/>
              </a:rPr>
              <a:t> </a:t>
            </a:r>
            <a:r>
              <a:rPr lang="es-ES_tradnl" sz="1800" b="1" dirty="0">
                <a:solidFill>
                  <a:srgbClr val="3B68AB"/>
                </a:solidFill>
                <a:latin typeface="Calibri" panose="020F0502020204030204" pitchFamily="34" charset="0"/>
              </a:rPr>
              <a:t>DE SALUD </a:t>
            </a:r>
            <a:br>
              <a:rPr lang="es-ES_tradnl" sz="1800" b="1" dirty="0">
                <a:solidFill>
                  <a:srgbClr val="182C4B"/>
                </a:solidFill>
                <a:latin typeface="Calibri" panose="020F0502020204030204" pitchFamily="34" charset="0"/>
              </a:rPr>
            </a:br>
            <a:r>
              <a:rPr lang="es-ES_tradnl" sz="1800" b="1" dirty="0">
                <a:solidFill>
                  <a:srgbClr val="C5413F"/>
                </a:solidFill>
                <a:latin typeface="Calibri" panose="020F0502020204030204" pitchFamily="34" charset="0"/>
              </a:rPr>
              <a:t>OSORNO 2024</a:t>
            </a: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8894AE5A-993E-417A-8964-1509D3EE30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775" y="440959"/>
            <a:ext cx="1325037" cy="1198280"/>
          </a:xfrm>
          <a:prstGeom prst="rect">
            <a:avLst/>
          </a:prstGeom>
        </p:spPr>
      </p:pic>
      <p:sp>
        <p:nvSpPr>
          <p:cNvPr id="18" name="CuadroTexto 17">
            <a:extLst>
              <a:ext uri="{FF2B5EF4-FFF2-40B4-BE49-F238E27FC236}">
                <a16:creationId xmlns:a16="http://schemas.microsoft.com/office/drawing/2014/main" id="{23646E2F-7C7A-5883-72DE-46050BDD336A}"/>
              </a:ext>
            </a:extLst>
          </p:cNvPr>
          <p:cNvSpPr txBox="1"/>
          <p:nvPr/>
        </p:nvSpPr>
        <p:spPr>
          <a:xfrm>
            <a:off x="4184271" y="1169491"/>
            <a:ext cx="327988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100" b="1" dirty="0">
                <a:solidFill>
                  <a:srgbClr val="525C6B"/>
                </a:solidFill>
                <a:latin typeface="Calibri" panose="020F0502020204030204" pitchFamily="34" charset="0"/>
              </a:rPr>
              <a:t>Depto. Estadísticas y Gestión </a:t>
            </a:r>
            <a:br>
              <a:rPr lang="es-ES_tradnl" sz="1100" b="1" dirty="0">
                <a:solidFill>
                  <a:srgbClr val="525C6B"/>
                </a:solidFill>
                <a:latin typeface="Calibri" panose="020F0502020204030204" pitchFamily="34" charset="0"/>
              </a:rPr>
            </a:br>
            <a:r>
              <a:rPr lang="es-ES_tradnl" sz="1100" b="1" dirty="0">
                <a:solidFill>
                  <a:srgbClr val="525C6B"/>
                </a:solidFill>
                <a:latin typeface="Calibri" panose="020F0502020204030204" pitchFamily="34" charset="0"/>
              </a:rPr>
              <a:t>de la Información</a:t>
            </a:r>
            <a:endParaRPr lang="es-ES" sz="1100" dirty="0"/>
          </a:p>
        </p:txBody>
      </p:sp>
      <p:sp>
        <p:nvSpPr>
          <p:cNvPr id="19" name="Marcador de número de diapositiva 20">
            <a:extLst>
              <a:ext uri="{FF2B5EF4-FFF2-40B4-BE49-F238E27FC236}">
                <a16:creationId xmlns:a16="http://schemas.microsoft.com/office/drawing/2014/main" id="{A73087E9-34AA-CBE8-D181-54A9A540B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</p:spPr>
        <p:txBody>
          <a:bodyPr/>
          <a:lstStyle/>
          <a:p>
            <a:fld id="{FB3C1F03-C5B0-4174-84F3-90094AD186A6}" type="slidenum">
              <a:rPr lang="es-CL" smtClean="0"/>
              <a:t>1</a:t>
            </a:fld>
            <a:endParaRPr lang="es-CL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85CBE1A-B938-46CF-BB49-80E384D2D5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6320" y="440959"/>
            <a:ext cx="1325037" cy="1198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574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CEA4FCA3-0C49-188F-D527-882E76B265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360" y="908720"/>
            <a:ext cx="11029950" cy="5706018"/>
          </a:xfrm>
          <a:prstGeom prst="rect">
            <a:avLst/>
          </a:prstGeom>
        </p:spPr>
      </p:pic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66B8D-F5D7-4D48-84AC-24A504F9E301}" type="slidenum">
              <a:rPr lang="es-CL" smtClean="0"/>
              <a:pPr/>
              <a:t>10</a:t>
            </a:fld>
            <a:endParaRPr lang="es-CL"/>
          </a:p>
        </p:txBody>
      </p:sp>
      <p:sp>
        <p:nvSpPr>
          <p:cNvPr id="6" name="3 Rectángulo"/>
          <p:cNvSpPr/>
          <p:nvPr/>
        </p:nvSpPr>
        <p:spPr>
          <a:xfrm>
            <a:off x="407368" y="404664"/>
            <a:ext cx="1044768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s-ES_tradn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REMP4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s-CL" sz="1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ERROR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sección A: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Programa Salud Cardiovascular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celda C12 debe ser menor o igual a la suma de las celdas C16 a C18</a:t>
            </a:r>
          </a:p>
          <a:p>
            <a:pPr marL="228600" indent="-228600">
              <a:buFont typeface="+mj-lt"/>
              <a:buAutoNum type="arabicPeriod"/>
            </a:pPr>
            <a:r>
              <a:rPr lang="es-ES_tradn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REMP4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s-CL" sz="1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ERROR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sección A: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Programa Salud Cardiovascular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celda C12 debe ser mayor o igual a la celda C29 </a:t>
            </a:r>
          </a:p>
        </p:txBody>
      </p:sp>
      <p:sp>
        <p:nvSpPr>
          <p:cNvPr id="9" name="Rectángulo redondeado 8"/>
          <p:cNvSpPr/>
          <p:nvPr/>
        </p:nvSpPr>
        <p:spPr>
          <a:xfrm>
            <a:off x="5412000" y="2492920"/>
            <a:ext cx="720000" cy="252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Rectángulo redondeado 9"/>
          <p:cNvSpPr/>
          <p:nvPr/>
        </p:nvSpPr>
        <p:spPr>
          <a:xfrm>
            <a:off x="5448008" y="6345352"/>
            <a:ext cx="720000" cy="252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4" name="Rectángulo redondeado 33"/>
          <p:cNvSpPr/>
          <p:nvPr/>
        </p:nvSpPr>
        <p:spPr>
          <a:xfrm>
            <a:off x="5448000" y="3440033"/>
            <a:ext cx="684000" cy="781055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64" name="31 Conector angular"/>
          <p:cNvCxnSpPr>
            <a:cxnSpLocks/>
            <a:stCxn id="65" idx="0"/>
            <a:endCxn id="9" idx="1"/>
          </p:cNvCxnSpPr>
          <p:nvPr/>
        </p:nvCxnSpPr>
        <p:spPr>
          <a:xfrm rot="5400000" flipH="1" flipV="1">
            <a:off x="4760969" y="2052230"/>
            <a:ext cx="84341" cy="1217722"/>
          </a:xfrm>
          <a:prstGeom prst="bentConnector2">
            <a:avLst/>
          </a:prstGeom>
          <a:ln w="28575">
            <a:solidFill>
              <a:srgbClr val="0070C0"/>
            </a:solidFill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5" name="12 CuadroTexto"/>
          <p:cNvSpPr txBox="1"/>
          <p:nvPr/>
        </p:nvSpPr>
        <p:spPr>
          <a:xfrm>
            <a:off x="3192692" y="2703261"/>
            <a:ext cx="2003172" cy="246221"/>
          </a:xfrm>
          <a:prstGeom prst="rect">
            <a:avLst/>
          </a:prstGeom>
          <a:solidFill>
            <a:srgbClr val="0070C0"/>
          </a:solidFill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C12 </a:t>
            </a:r>
            <a:r>
              <a:rPr lang="es-CL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≤</a:t>
            </a:r>
            <a:r>
              <a:rPr lang="es-ES_tradnl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SUMA(C16:C18)</a:t>
            </a:r>
            <a:endParaRPr lang="es-CL" sz="1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6" name="10 CuadroTexto"/>
          <p:cNvSpPr txBox="1"/>
          <p:nvPr/>
        </p:nvSpPr>
        <p:spPr>
          <a:xfrm>
            <a:off x="7488411" y="4064583"/>
            <a:ext cx="1080120" cy="253916"/>
          </a:xfrm>
          <a:prstGeom prst="rect">
            <a:avLst/>
          </a:prstGeom>
          <a:solidFill>
            <a:srgbClr val="FF0000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C12 ≥ C29</a:t>
            </a:r>
            <a:endParaRPr lang="es-CL" sz="1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35360" y="116632"/>
            <a:ext cx="5538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 dirty="0">
                <a:solidFill>
                  <a:srgbClr val="182C4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REM-P4. POBLACIÓN EN CONTROL PROGRAMA DE SALUD CARDIOVASCULAR (PSCV)</a:t>
            </a:r>
          </a:p>
        </p:txBody>
      </p:sp>
      <p:cxnSp>
        <p:nvCxnSpPr>
          <p:cNvPr id="8" name="Conector angular 7"/>
          <p:cNvCxnSpPr>
            <a:cxnSpLocks/>
            <a:stCxn id="10" idx="3"/>
            <a:endCxn id="66" idx="2"/>
          </p:cNvCxnSpPr>
          <p:nvPr/>
        </p:nvCxnSpPr>
        <p:spPr>
          <a:xfrm flipV="1">
            <a:off x="6168008" y="4318499"/>
            <a:ext cx="1860463" cy="2152853"/>
          </a:xfrm>
          <a:prstGeom prst="bentConnector2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angular 11"/>
          <p:cNvCxnSpPr>
            <a:cxnSpLocks/>
            <a:stCxn id="9" idx="3"/>
            <a:endCxn id="66" idx="0"/>
          </p:cNvCxnSpPr>
          <p:nvPr/>
        </p:nvCxnSpPr>
        <p:spPr>
          <a:xfrm>
            <a:off x="6132000" y="2618920"/>
            <a:ext cx="1896471" cy="1445663"/>
          </a:xfrm>
          <a:prstGeom prst="bentConnector2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angular 14"/>
          <p:cNvCxnSpPr>
            <a:cxnSpLocks/>
            <a:stCxn id="34" idx="1"/>
            <a:endCxn id="65" idx="2"/>
          </p:cNvCxnSpPr>
          <p:nvPr/>
        </p:nvCxnSpPr>
        <p:spPr>
          <a:xfrm rot="10800000">
            <a:off x="4194278" y="2949483"/>
            <a:ext cx="1253722" cy="881079"/>
          </a:xfrm>
          <a:prstGeom prst="bentConnector2">
            <a:avLst/>
          </a:prstGeom>
          <a:ln w="285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9099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F7257614-F2DC-66EC-F5EA-0C3F8A57FF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360" y="1482233"/>
            <a:ext cx="11377264" cy="4681287"/>
          </a:xfrm>
          <a:prstGeom prst="rect">
            <a:avLst/>
          </a:prstGeom>
        </p:spPr>
      </p:pic>
      <p:cxnSp>
        <p:nvCxnSpPr>
          <p:cNvPr id="33" name="Conector angular 32"/>
          <p:cNvCxnSpPr>
            <a:stCxn id="9" idx="2"/>
            <a:endCxn id="17" idx="0"/>
          </p:cNvCxnSpPr>
          <p:nvPr/>
        </p:nvCxnSpPr>
        <p:spPr>
          <a:xfrm rot="5400000">
            <a:off x="8616288" y="4455104"/>
            <a:ext cx="2988352" cy="12700"/>
          </a:xfrm>
          <a:prstGeom prst="bentConnector3">
            <a:avLst>
              <a:gd name="adj1" fmla="val 50000"/>
            </a:avLst>
          </a:prstGeom>
          <a:ln w="285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3 Rectángulo"/>
          <p:cNvSpPr/>
          <p:nvPr/>
        </p:nvSpPr>
        <p:spPr>
          <a:xfrm>
            <a:off x="335360" y="454460"/>
            <a:ext cx="929987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 startAt="3"/>
            </a:pPr>
            <a:r>
              <a:rPr lang="es-ES_tradn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REMP4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s-CL" sz="11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REVISAR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sección A: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Programa Salud Cardiovascular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celda AH12 debe ser mayor o igual a AH29</a:t>
            </a:r>
          </a:p>
          <a:p>
            <a:pPr marL="228600" indent="-228600">
              <a:buFont typeface="+mj-lt"/>
              <a:buAutoNum type="arabicPeriod" startAt="3"/>
            </a:pPr>
            <a:r>
              <a:rPr lang="es-ES_tradn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REMP4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s-CL" sz="11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REVISAR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sección A: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Programa Salud Cardiovascular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celda AI12 debe ser mayor o igual a AI29</a:t>
            </a:r>
          </a:p>
          <a:p>
            <a:pPr marL="228600" indent="-228600">
              <a:buFont typeface="+mj-lt"/>
              <a:buAutoNum type="arabicPeriod" startAt="3"/>
            </a:pPr>
            <a:r>
              <a:rPr lang="es-C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REMP4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s-CL" sz="11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REVISAR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sección A: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Programa Salud Cardiovascular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celda AJ12 debe ser mayor o igual a AJ29</a:t>
            </a:r>
          </a:p>
          <a:p>
            <a:pPr marL="228600" indent="-228600">
              <a:buFont typeface="+mj-lt"/>
              <a:buAutoNum type="arabicPeriod" startAt="3"/>
            </a:pPr>
            <a:r>
              <a:rPr lang="es-C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REMP4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s-CL" sz="11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REVISAR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sección A: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Programa Salud Cardiovascular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celda AK12 debe ser mayor o igual a AK29</a:t>
            </a: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66B8D-F5D7-4D48-84AC-24A504F9E301}" type="slidenum">
              <a:rPr lang="es-CL" smtClean="0"/>
              <a:pPr/>
              <a:t>11</a:t>
            </a:fld>
            <a:endParaRPr lang="es-CL"/>
          </a:p>
        </p:txBody>
      </p:sp>
      <p:sp>
        <p:nvSpPr>
          <p:cNvPr id="8" name="Rectángulo redondeado 7"/>
          <p:cNvSpPr/>
          <p:nvPr/>
        </p:nvSpPr>
        <p:spPr>
          <a:xfrm>
            <a:off x="9552384" y="2780928"/>
            <a:ext cx="360000" cy="180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Rectángulo redondeado 8"/>
          <p:cNvSpPr/>
          <p:nvPr/>
        </p:nvSpPr>
        <p:spPr>
          <a:xfrm>
            <a:off x="9948464" y="2780928"/>
            <a:ext cx="324000" cy="180000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Rectángulo redondeado 10"/>
          <p:cNvSpPr/>
          <p:nvPr/>
        </p:nvSpPr>
        <p:spPr>
          <a:xfrm>
            <a:off x="10308504" y="2780928"/>
            <a:ext cx="324000" cy="180000"/>
          </a:xfrm>
          <a:prstGeom prst="round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Rectángulo redondeado 11"/>
          <p:cNvSpPr/>
          <p:nvPr/>
        </p:nvSpPr>
        <p:spPr>
          <a:xfrm>
            <a:off x="10668544" y="2780928"/>
            <a:ext cx="324000" cy="180000"/>
          </a:xfrm>
          <a:prstGeom prst="round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Rectángulo redondeado 15"/>
          <p:cNvSpPr/>
          <p:nvPr/>
        </p:nvSpPr>
        <p:spPr>
          <a:xfrm>
            <a:off x="9588424" y="5949280"/>
            <a:ext cx="324000" cy="180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Rectángulo redondeado 16"/>
          <p:cNvSpPr/>
          <p:nvPr/>
        </p:nvSpPr>
        <p:spPr>
          <a:xfrm>
            <a:off x="9948464" y="5949280"/>
            <a:ext cx="324000" cy="180000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8" name="Rectángulo redondeado 17"/>
          <p:cNvSpPr/>
          <p:nvPr/>
        </p:nvSpPr>
        <p:spPr>
          <a:xfrm>
            <a:off x="10308504" y="5949280"/>
            <a:ext cx="324000" cy="180000"/>
          </a:xfrm>
          <a:prstGeom prst="round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9" name="Rectángulo redondeado 18"/>
          <p:cNvSpPr/>
          <p:nvPr/>
        </p:nvSpPr>
        <p:spPr>
          <a:xfrm>
            <a:off x="10668544" y="5949280"/>
            <a:ext cx="324000" cy="180000"/>
          </a:xfrm>
          <a:prstGeom prst="round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20" name="Conector angular 19"/>
          <p:cNvCxnSpPr>
            <a:stCxn id="8" idx="1"/>
            <a:endCxn id="16" idx="1"/>
          </p:cNvCxnSpPr>
          <p:nvPr/>
        </p:nvCxnSpPr>
        <p:spPr>
          <a:xfrm rot="10800000" flipH="1" flipV="1">
            <a:off x="9552384" y="2870928"/>
            <a:ext cx="36040" cy="3168352"/>
          </a:xfrm>
          <a:prstGeom prst="bentConnector3">
            <a:avLst>
              <a:gd name="adj1" fmla="val -634295"/>
            </a:avLst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angular 21"/>
          <p:cNvCxnSpPr>
            <a:stCxn id="11" idx="2"/>
            <a:endCxn id="18" idx="0"/>
          </p:cNvCxnSpPr>
          <p:nvPr/>
        </p:nvCxnSpPr>
        <p:spPr>
          <a:xfrm rot="5400000">
            <a:off x="8976328" y="4455104"/>
            <a:ext cx="2988352" cy="12700"/>
          </a:xfrm>
          <a:prstGeom prst="bentConnector3">
            <a:avLst>
              <a:gd name="adj1" fmla="val 50000"/>
            </a:avLst>
          </a:prstGeom>
          <a:ln w="28575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uadroTexto 25"/>
          <p:cNvSpPr txBox="1"/>
          <p:nvPr/>
        </p:nvSpPr>
        <p:spPr>
          <a:xfrm>
            <a:off x="7941490" y="3351827"/>
            <a:ext cx="1188176" cy="276999"/>
          </a:xfrm>
          <a:prstGeom prst="rect">
            <a:avLst/>
          </a:prstGeom>
          <a:solidFill>
            <a:srgbClr val="FF0000"/>
          </a:solidFill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CL" sz="1200" b="1" dirty="0">
                <a:solidFill>
                  <a:schemeClr val="bg1"/>
                </a:solidFill>
                <a:latin typeface="Calibri" panose="020F0502020204030204" pitchFamily="34" charset="0"/>
              </a:rPr>
              <a:t>AH12 &gt;= AH29</a:t>
            </a:r>
            <a:endParaRPr lang="es-ES" sz="12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cxnSp>
        <p:nvCxnSpPr>
          <p:cNvPr id="28" name="Conector angular 27"/>
          <p:cNvCxnSpPr>
            <a:stCxn id="12" idx="3"/>
            <a:endCxn id="19" idx="3"/>
          </p:cNvCxnSpPr>
          <p:nvPr/>
        </p:nvCxnSpPr>
        <p:spPr>
          <a:xfrm>
            <a:off x="10992544" y="2870928"/>
            <a:ext cx="12700" cy="3168352"/>
          </a:xfrm>
          <a:prstGeom prst="bentConnector3">
            <a:avLst>
              <a:gd name="adj1" fmla="val 1800000"/>
            </a:avLst>
          </a:prstGeom>
          <a:ln w="28575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uadroTexto 28"/>
          <p:cNvSpPr txBox="1"/>
          <p:nvPr/>
        </p:nvSpPr>
        <p:spPr>
          <a:xfrm>
            <a:off x="10054445" y="4437144"/>
            <a:ext cx="1080120" cy="288000"/>
          </a:xfrm>
          <a:prstGeom prst="rect">
            <a:avLst/>
          </a:prstGeom>
          <a:solidFill>
            <a:srgbClr val="00B050"/>
          </a:solidFill>
          <a:ln w="127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s-CL" sz="1200" b="1" dirty="0">
                <a:solidFill>
                  <a:schemeClr val="bg1"/>
                </a:solidFill>
                <a:latin typeface="Calibri" panose="020F0502020204030204" pitchFamily="34" charset="0"/>
              </a:rPr>
              <a:t>AJ12 &gt;= AJ29</a:t>
            </a:r>
            <a:endParaRPr lang="es-ES" sz="12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10776520" y="4797152"/>
            <a:ext cx="1080120" cy="252000"/>
          </a:xfrm>
          <a:prstGeom prst="rect">
            <a:avLst/>
          </a:prstGeom>
          <a:solidFill>
            <a:srgbClr val="7030A0"/>
          </a:solidFill>
          <a:ln w="127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s-CL" sz="1200" b="1" dirty="0">
                <a:solidFill>
                  <a:schemeClr val="bg1"/>
                </a:solidFill>
                <a:latin typeface="Calibri" panose="020F0502020204030204" pitchFamily="34" charset="0"/>
              </a:rPr>
              <a:t>AK12 &gt;= AK29</a:t>
            </a:r>
            <a:endParaRPr lang="es-ES" sz="12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9453001" y="4093732"/>
            <a:ext cx="1080120" cy="252000"/>
          </a:xfrm>
          <a:prstGeom prst="rect">
            <a:avLst/>
          </a:prstGeom>
          <a:solidFill>
            <a:srgbClr val="0070C0"/>
          </a:solidFill>
          <a:ln w="127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s-CL" sz="1200" b="1" dirty="0">
                <a:solidFill>
                  <a:schemeClr val="bg1"/>
                </a:solidFill>
                <a:latin typeface="Calibri" panose="020F0502020204030204" pitchFamily="34" charset="0"/>
              </a:rPr>
              <a:t>AI12 &gt;= AI29</a:t>
            </a:r>
            <a:endParaRPr lang="es-ES" sz="12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335360" y="116632"/>
            <a:ext cx="64990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rgbClr val="182C4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REM-P4. POBLACIÓN EN CONTROL PROGRAMA DE SALUD CARDIOVASCULAR (PSCV)</a:t>
            </a:r>
          </a:p>
        </p:txBody>
      </p:sp>
    </p:spTree>
    <p:extLst>
      <p:ext uri="{BB962C8B-B14F-4D97-AF65-F5344CB8AC3E}">
        <p14:creationId xmlns:p14="http://schemas.microsoft.com/office/powerpoint/2010/main" val="32471280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agen 23">
            <a:extLst>
              <a:ext uri="{FF2B5EF4-FFF2-40B4-BE49-F238E27FC236}">
                <a16:creationId xmlns:a16="http://schemas.microsoft.com/office/drawing/2014/main" id="{3BB32B6C-C30D-40BB-96E3-E4225C2392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810" y="4376011"/>
            <a:ext cx="10265443" cy="2221325"/>
          </a:xfrm>
          <a:prstGeom prst="rect">
            <a:avLst/>
          </a:prstGeom>
          <a:ln w="28575">
            <a:solidFill>
              <a:schemeClr val="tx2"/>
            </a:solidFill>
          </a:ln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46E80AA7-78CC-53A5-A531-7AEE5258CE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3811" y="1354416"/>
            <a:ext cx="11204797" cy="2805595"/>
          </a:xfrm>
          <a:prstGeom prst="rect">
            <a:avLst/>
          </a:prstGeom>
          <a:ln w="28575">
            <a:solidFill>
              <a:schemeClr val="tx2"/>
            </a:solidFill>
          </a:ln>
        </p:spPr>
      </p:pic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10067279" y="6520260"/>
            <a:ext cx="561975" cy="365125"/>
          </a:xfrm>
        </p:spPr>
        <p:txBody>
          <a:bodyPr/>
          <a:lstStyle/>
          <a:p>
            <a:fld id="{39D66B8D-F5D7-4D48-84AC-24A504F9E301}" type="slidenum">
              <a:rPr lang="es-CL" smtClean="0"/>
              <a:pPr/>
              <a:t>12</a:t>
            </a:fld>
            <a:endParaRPr lang="es-CL"/>
          </a:p>
        </p:txBody>
      </p:sp>
      <p:sp>
        <p:nvSpPr>
          <p:cNvPr id="6" name="3 Rectángulo"/>
          <p:cNvSpPr/>
          <p:nvPr/>
        </p:nvSpPr>
        <p:spPr>
          <a:xfrm>
            <a:off x="335360" y="404664"/>
            <a:ext cx="1130525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 startAt="7"/>
            </a:pP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REM-P4, </a:t>
            </a:r>
            <a:r>
              <a:rPr lang="es-CL" sz="1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ERROR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sección A o B: 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Metas de Compensación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celda C34 </a:t>
            </a:r>
            <a:r>
              <a:rPr lang="es-C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PA&lt;140/90 </a:t>
            </a:r>
            <a:r>
              <a:rPr lang="es-CL" sz="1100" b="1" dirty="0" err="1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mmHg</a:t>
            </a:r>
            <a:r>
              <a:rPr lang="es-C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debe ser menor o igual a,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Programa Salud Cardio Vascular,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celda C16 </a:t>
            </a:r>
            <a:r>
              <a:rPr lang="es-C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Hipertensión Arterial</a:t>
            </a:r>
          </a:p>
          <a:p>
            <a:pPr marL="228600" indent="-228600">
              <a:buFont typeface="+mj-lt"/>
              <a:buAutoNum type="arabicPeriod" startAt="7"/>
            </a:pP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REM-P4,</a:t>
            </a:r>
            <a:r>
              <a:rPr lang="es-CL" sz="1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ERROR 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sección A o B :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Metas de Compensación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celda C39 </a:t>
            </a:r>
            <a:r>
              <a:rPr lang="es-C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Colesterol &lt;100 mg/</a:t>
            </a:r>
            <a:r>
              <a:rPr lang="es-CL" sz="1100" b="1" dirty="0" err="1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dL</a:t>
            </a:r>
            <a:r>
              <a:rPr lang="es-C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debe ser menor o igual a,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Programa Salud Cardio Vascular,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celda C18</a:t>
            </a:r>
            <a:r>
              <a:rPr lang="es-C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Dislipidemia</a:t>
            </a:r>
          </a:p>
          <a:p>
            <a:pPr marL="228600" indent="-228600">
              <a:buFont typeface="+mj-lt"/>
              <a:buAutoNum type="arabicPeriod" startAt="7"/>
            </a:pP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REM-P4, </a:t>
            </a:r>
            <a:r>
              <a:rPr lang="es-CL" sz="1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ERROR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sección A o B: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Metas de Compensación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celda C36 </a:t>
            </a:r>
            <a:r>
              <a:rPr lang="es-C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HbA1C&lt;7%  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debe ser menor o igual a,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Programa Salud Cardio Vascular,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celda C17</a:t>
            </a:r>
            <a:r>
              <a:rPr lang="es-C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Diabetes Mellitus Tipo 2</a:t>
            </a:r>
            <a:endParaRPr lang="es-CL" sz="11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28600" indent="-228600">
              <a:buFont typeface="+mj-lt"/>
              <a:buAutoNum type="arabicPeriod" startAt="7"/>
            </a:pP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REM-P4, </a:t>
            </a:r>
            <a:r>
              <a:rPr lang="es-CL" sz="1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ERROR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sección  B: 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Metas de Compensación ,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celda C36 </a:t>
            </a:r>
            <a:r>
              <a:rPr lang="es-C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Hba1C&lt; 7%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debe ser mayor o igual a</a:t>
            </a:r>
            <a:r>
              <a:rPr lang="es-C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Hba1C&lt;7%-PA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celda C38</a:t>
            </a:r>
          </a:p>
        </p:txBody>
      </p:sp>
      <p:sp>
        <p:nvSpPr>
          <p:cNvPr id="12" name="Rectángulo redondeado 11"/>
          <p:cNvSpPr/>
          <p:nvPr/>
        </p:nvSpPr>
        <p:spPr>
          <a:xfrm>
            <a:off x="5519936" y="3032976"/>
            <a:ext cx="756000" cy="180000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Rectángulo redondeado 12"/>
          <p:cNvSpPr/>
          <p:nvPr/>
        </p:nvSpPr>
        <p:spPr>
          <a:xfrm>
            <a:off x="5087888" y="5049200"/>
            <a:ext cx="684000" cy="180000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15" name="Conector angular 14"/>
          <p:cNvCxnSpPr>
            <a:stCxn id="12" idx="3"/>
            <a:endCxn id="13" idx="3"/>
          </p:cNvCxnSpPr>
          <p:nvPr/>
        </p:nvCxnSpPr>
        <p:spPr>
          <a:xfrm flipH="1">
            <a:off x="5771888" y="3122976"/>
            <a:ext cx="504048" cy="2016224"/>
          </a:xfrm>
          <a:prstGeom prst="bentConnector3">
            <a:avLst>
              <a:gd name="adj1" fmla="val -45353"/>
            </a:avLst>
          </a:prstGeom>
          <a:ln w="285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ángulo redondeado 16"/>
          <p:cNvSpPr/>
          <p:nvPr/>
        </p:nvSpPr>
        <p:spPr>
          <a:xfrm>
            <a:off x="5519936" y="3429000"/>
            <a:ext cx="756000" cy="180000"/>
          </a:xfrm>
          <a:prstGeom prst="round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8" name="Rectángulo redondeado 17"/>
          <p:cNvSpPr/>
          <p:nvPr/>
        </p:nvSpPr>
        <p:spPr>
          <a:xfrm>
            <a:off x="5087960" y="5985304"/>
            <a:ext cx="684000" cy="144000"/>
          </a:xfrm>
          <a:prstGeom prst="round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20" name="Conector angular 19"/>
          <p:cNvCxnSpPr>
            <a:stCxn id="17" idx="1"/>
            <a:endCxn id="18" idx="1"/>
          </p:cNvCxnSpPr>
          <p:nvPr/>
        </p:nvCxnSpPr>
        <p:spPr>
          <a:xfrm rot="10800000" flipV="1">
            <a:off x="5087960" y="3519000"/>
            <a:ext cx="431976" cy="2538304"/>
          </a:xfrm>
          <a:prstGeom prst="bentConnector3">
            <a:avLst>
              <a:gd name="adj1" fmla="val 152920"/>
            </a:avLst>
          </a:prstGeom>
          <a:ln w="28575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ángulo redondeado 22"/>
          <p:cNvSpPr/>
          <p:nvPr/>
        </p:nvSpPr>
        <p:spPr>
          <a:xfrm>
            <a:off x="5519936" y="3249000"/>
            <a:ext cx="756000" cy="144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5" name="Rectángulo redondeado 24"/>
          <p:cNvSpPr/>
          <p:nvPr/>
        </p:nvSpPr>
        <p:spPr>
          <a:xfrm>
            <a:off x="5087888" y="5409240"/>
            <a:ext cx="684000" cy="180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6" name="Rectángulo redondeado 25"/>
          <p:cNvSpPr/>
          <p:nvPr/>
        </p:nvSpPr>
        <p:spPr>
          <a:xfrm>
            <a:off x="5087888" y="5769280"/>
            <a:ext cx="684000" cy="180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28" name="Conector angular 27"/>
          <p:cNvCxnSpPr>
            <a:stCxn id="26" idx="3"/>
            <a:endCxn id="25" idx="3"/>
          </p:cNvCxnSpPr>
          <p:nvPr/>
        </p:nvCxnSpPr>
        <p:spPr>
          <a:xfrm flipV="1">
            <a:off x="5771888" y="5499240"/>
            <a:ext cx="12700" cy="360040"/>
          </a:xfrm>
          <a:prstGeom prst="bentConnector3">
            <a:avLst>
              <a:gd name="adj1" fmla="val 1800000"/>
            </a:avLst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angular 31"/>
          <p:cNvCxnSpPr>
            <a:cxnSpLocks/>
            <a:stCxn id="9" idx="0"/>
            <a:endCxn id="23" idx="3"/>
          </p:cNvCxnSpPr>
          <p:nvPr/>
        </p:nvCxnSpPr>
        <p:spPr>
          <a:xfrm rot="16200000" flipV="1">
            <a:off x="6764440" y="2832497"/>
            <a:ext cx="715901" cy="1692908"/>
          </a:xfrm>
          <a:prstGeom prst="bentConnector2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24 CuadroTexto"/>
          <p:cNvSpPr txBox="1"/>
          <p:nvPr/>
        </p:nvSpPr>
        <p:spPr>
          <a:xfrm>
            <a:off x="7464152" y="4036901"/>
            <a:ext cx="1009384" cy="246221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ES_tradnl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C36 ≤ C17</a:t>
            </a:r>
            <a:endParaRPr lang="es-CL" sz="1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335360" y="116632"/>
            <a:ext cx="5538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 dirty="0">
                <a:solidFill>
                  <a:srgbClr val="182C4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REM-P4. POBLACIÓN EN CONTROL PROGRAMA DE SALUD CARDIOVASCULAR (PSCV)</a:t>
            </a:r>
          </a:p>
        </p:txBody>
      </p:sp>
      <p:sp>
        <p:nvSpPr>
          <p:cNvPr id="22" name="29 CuadroTexto">
            <a:extLst>
              <a:ext uri="{FF2B5EF4-FFF2-40B4-BE49-F238E27FC236}">
                <a16:creationId xmlns:a16="http://schemas.microsoft.com/office/drawing/2014/main" id="{1112F5BB-1BFE-4229-A838-7D6D7A39B4F3}"/>
              </a:ext>
            </a:extLst>
          </p:cNvPr>
          <p:cNvSpPr txBox="1"/>
          <p:nvPr/>
        </p:nvSpPr>
        <p:spPr>
          <a:xfrm>
            <a:off x="6119616" y="5603708"/>
            <a:ext cx="1058135" cy="246221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ES_tradnl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C36 ≥  C38</a:t>
            </a:r>
            <a:endParaRPr lang="es-CL" sz="1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16 CuadroTexto"/>
          <p:cNvSpPr txBox="1"/>
          <p:nvPr/>
        </p:nvSpPr>
        <p:spPr>
          <a:xfrm>
            <a:off x="6096227" y="3768104"/>
            <a:ext cx="1081524" cy="246221"/>
          </a:xfrm>
          <a:prstGeom prst="rect">
            <a:avLst/>
          </a:prstGeom>
          <a:solidFill>
            <a:srgbClr val="0070C0"/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s-ES_tradnl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C34 ≤ C16</a:t>
            </a:r>
            <a:endParaRPr lang="es-CL" sz="1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34 CuadroTexto"/>
          <p:cNvSpPr txBox="1"/>
          <p:nvPr/>
        </p:nvSpPr>
        <p:spPr>
          <a:xfrm>
            <a:off x="4121042" y="4397939"/>
            <a:ext cx="1224136" cy="246221"/>
          </a:xfrm>
          <a:prstGeom prst="rect">
            <a:avLst/>
          </a:prstGeom>
          <a:solidFill>
            <a:srgbClr val="00B050"/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C39 ≤ C18</a:t>
            </a:r>
            <a:endParaRPr lang="es-CL" sz="1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27" name="Conector angular 31">
            <a:extLst>
              <a:ext uri="{FF2B5EF4-FFF2-40B4-BE49-F238E27FC236}">
                <a16:creationId xmlns:a16="http://schemas.microsoft.com/office/drawing/2014/main" id="{D95E7DAC-458C-C0E0-A785-55BB0A177BD8}"/>
              </a:ext>
            </a:extLst>
          </p:cNvPr>
          <p:cNvCxnSpPr>
            <a:cxnSpLocks/>
            <a:stCxn id="9" idx="2"/>
            <a:endCxn id="25" idx="3"/>
          </p:cNvCxnSpPr>
          <p:nvPr/>
        </p:nvCxnSpPr>
        <p:spPr>
          <a:xfrm rot="5400000">
            <a:off x="6262307" y="3792703"/>
            <a:ext cx="1216118" cy="2196956"/>
          </a:xfrm>
          <a:prstGeom prst="bentConnector2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37032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29EBA3A4-0897-9E48-BDC7-A4B61C620D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810" y="4376011"/>
            <a:ext cx="10265443" cy="2221325"/>
          </a:xfrm>
          <a:prstGeom prst="rect">
            <a:avLst/>
          </a:prstGeom>
          <a:ln w="28575">
            <a:solidFill>
              <a:schemeClr val="tx2"/>
            </a:solidFill>
          </a:ln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969E3D6A-0A3C-9E7C-6FC9-69D79F0ADD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811" y="1354416"/>
            <a:ext cx="11204797" cy="2805595"/>
          </a:xfrm>
          <a:prstGeom prst="rect">
            <a:avLst/>
          </a:prstGeom>
          <a:ln w="28575">
            <a:solidFill>
              <a:schemeClr val="tx2"/>
            </a:solidFill>
          </a:ln>
        </p:spPr>
      </p:pic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66B8D-F5D7-4D48-84AC-24A504F9E301}" type="slidenum">
              <a:rPr lang="es-CL" smtClean="0"/>
              <a:pPr/>
              <a:t>13</a:t>
            </a:fld>
            <a:endParaRPr lang="es-CL" dirty="0"/>
          </a:p>
        </p:txBody>
      </p:sp>
      <p:sp>
        <p:nvSpPr>
          <p:cNvPr id="6" name="3 Rectángulo"/>
          <p:cNvSpPr/>
          <p:nvPr/>
        </p:nvSpPr>
        <p:spPr>
          <a:xfrm>
            <a:off x="335360" y="476672"/>
            <a:ext cx="1123324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 startAt="11"/>
            </a:pP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REM-P4, </a:t>
            </a:r>
            <a:r>
              <a:rPr lang="es-CL" sz="1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ERROR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sección A o B: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Metas de Compensación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celda C40 </a:t>
            </a:r>
            <a:r>
              <a:rPr lang="es-C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Tratamiento con Antiagentes Plaquetarios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debe ser menor o igual a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Prog. Salud Cardiovascular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suma de celdas C20 y C21</a:t>
            </a:r>
          </a:p>
          <a:p>
            <a:pPr marL="228600" indent="-228600">
              <a:buFont typeface="+mj-lt"/>
              <a:buAutoNum type="arabicPeriod" startAt="11"/>
            </a:pP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REM-P4, </a:t>
            </a:r>
            <a:r>
              <a:rPr lang="es-CL" sz="1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ERROR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sección A o B: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Metas de Compensación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celda C41 </a:t>
            </a:r>
            <a:r>
              <a:rPr lang="es-C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Tratamiento con Estatina 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debe ser menor o igual a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Prog. Salud Cardiovascular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suma de celdas C20 y C21</a:t>
            </a:r>
          </a:p>
        </p:txBody>
      </p:sp>
      <p:sp>
        <p:nvSpPr>
          <p:cNvPr id="9" name="24 CuadroTexto"/>
          <p:cNvSpPr txBox="1"/>
          <p:nvPr/>
        </p:nvSpPr>
        <p:spPr>
          <a:xfrm>
            <a:off x="7320137" y="4198333"/>
            <a:ext cx="1411263" cy="246221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C40 ≤ C20+C21</a:t>
            </a:r>
            <a:endParaRPr lang="es-CL" sz="1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24 CuadroTexto"/>
          <p:cNvSpPr txBox="1"/>
          <p:nvPr/>
        </p:nvSpPr>
        <p:spPr>
          <a:xfrm>
            <a:off x="4151785" y="4765829"/>
            <a:ext cx="1357055" cy="246221"/>
          </a:xfrm>
          <a:prstGeom prst="rect">
            <a:avLst/>
          </a:prstGeom>
          <a:solidFill>
            <a:srgbClr val="0070C0"/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C41 ≤ C20+C21</a:t>
            </a:r>
            <a:endParaRPr lang="es-CL" sz="1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Rectángulo redondeado 10"/>
          <p:cNvSpPr/>
          <p:nvPr/>
        </p:nvSpPr>
        <p:spPr>
          <a:xfrm>
            <a:off x="5556000" y="3808718"/>
            <a:ext cx="720000" cy="360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Rectángulo redondeado 11"/>
          <p:cNvSpPr/>
          <p:nvPr/>
        </p:nvSpPr>
        <p:spPr>
          <a:xfrm>
            <a:off x="5087888" y="6129320"/>
            <a:ext cx="684000" cy="144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Rectángulo redondeado 12"/>
          <p:cNvSpPr/>
          <p:nvPr/>
        </p:nvSpPr>
        <p:spPr>
          <a:xfrm>
            <a:off x="5087888" y="6293304"/>
            <a:ext cx="684000" cy="160032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3" name="Conector angular 2"/>
          <p:cNvCxnSpPr>
            <a:cxnSpLocks/>
            <a:stCxn id="11" idx="1"/>
            <a:endCxn id="10" idx="0"/>
          </p:cNvCxnSpPr>
          <p:nvPr/>
        </p:nvCxnSpPr>
        <p:spPr>
          <a:xfrm rot="10800000" flipV="1">
            <a:off x="4830314" y="3988717"/>
            <a:ext cx="725687" cy="777111"/>
          </a:xfrm>
          <a:prstGeom prst="bentConnector2">
            <a:avLst/>
          </a:prstGeom>
          <a:ln w="285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angular 14"/>
          <p:cNvCxnSpPr>
            <a:stCxn id="10" idx="2"/>
            <a:endCxn id="13" idx="1"/>
          </p:cNvCxnSpPr>
          <p:nvPr/>
        </p:nvCxnSpPr>
        <p:spPr>
          <a:xfrm rot="16200000" flipH="1">
            <a:off x="4278465" y="5563897"/>
            <a:ext cx="1361270" cy="257575"/>
          </a:xfrm>
          <a:prstGeom prst="bentConnector2">
            <a:avLst/>
          </a:prstGeom>
          <a:ln w="285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angular 16"/>
          <p:cNvCxnSpPr>
            <a:cxnSpLocks/>
            <a:stCxn id="11" idx="3"/>
            <a:endCxn id="9" idx="0"/>
          </p:cNvCxnSpPr>
          <p:nvPr/>
        </p:nvCxnSpPr>
        <p:spPr>
          <a:xfrm>
            <a:off x="6276000" y="3988718"/>
            <a:ext cx="1749769" cy="209615"/>
          </a:xfrm>
          <a:prstGeom prst="bentConnector2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angular 18"/>
          <p:cNvCxnSpPr>
            <a:stCxn id="9" idx="2"/>
            <a:endCxn id="12" idx="3"/>
          </p:cNvCxnSpPr>
          <p:nvPr/>
        </p:nvCxnSpPr>
        <p:spPr>
          <a:xfrm rot="5400000">
            <a:off x="6020446" y="4195997"/>
            <a:ext cx="1756766" cy="2253881"/>
          </a:xfrm>
          <a:prstGeom prst="bentConnector2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uadroTexto 19"/>
          <p:cNvSpPr txBox="1"/>
          <p:nvPr/>
        </p:nvSpPr>
        <p:spPr>
          <a:xfrm>
            <a:off x="335360" y="116632"/>
            <a:ext cx="5538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 dirty="0">
                <a:solidFill>
                  <a:srgbClr val="182C4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REM-P4. POBLACIÓN EN CONTROL PROGRAMA DE SALUD CARDIOVASCULAR (PSCV)</a:t>
            </a:r>
          </a:p>
        </p:txBody>
      </p:sp>
    </p:spTree>
    <p:extLst>
      <p:ext uri="{BB962C8B-B14F-4D97-AF65-F5344CB8AC3E}">
        <p14:creationId xmlns:p14="http://schemas.microsoft.com/office/powerpoint/2010/main" val="28751978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40167333-E310-DE44-B2A3-6CE0D543C2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240" y="3980629"/>
            <a:ext cx="10405632" cy="2400699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FEC601C1-1C00-4A35-B8EB-DDDC65949A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471" y="1140386"/>
            <a:ext cx="10384401" cy="2754634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335360" y="476672"/>
            <a:ext cx="1137726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s-ES_tradn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REM-P5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s-CL" sz="1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ERROR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sección A o B: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Población en Control por Condición de Funcionalidad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celda  FILA 21 debe ser igual a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Población Bajo Control por Estado Nutricional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celda FILA 38 y a su vez también por grupo-etario.</a:t>
            </a: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054953" y="6453337"/>
            <a:ext cx="561975" cy="365125"/>
          </a:xfrm>
        </p:spPr>
        <p:txBody>
          <a:bodyPr/>
          <a:lstStyle/>
          <a:p>
            <a:fld id="{39D66B8D-F5D7-4D48-84AC-24A504F9E301}" type="slidenum">
              <a:rPr lang="es-CL" smtClean="0"/>
              <a:pPr/>
              <a:t>14</a:t>
            </a:fld>
            <a:endParaRPr lang="es-CL"/>
          </a:p>
        </p:txBody>
      </p:sp>
      <p:sp>
        <p:nvSpPr>
          <p:cNvPr id="22" name="21 CuadroTexto"/>
          <p:cNvSpPr txBox="1"/>
          <p:nvPr/>
        </p:nvSpPr>
        <p:spPr>
          <a:xfrm>
            <a:off x="2711624" y="6525345"/>
            <a:ext cx="7200800" cy="24622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s-ES_tradnl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Nota: </a:t>
            </a:r>
            <a:r>
              <a:rPr lang="es-ES_tradnl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 REM-</a:t>
            </a:r>
            <a:r>
              <a:rPr lang="es-ES_tradnl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P5 lo realizan to</a:t>
            </a:r>
            <a:r>
              <a:rPr lang="es-ES_tradnl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dos los establecimientos menos HBO, HPU y HRN</a:t>
            </a:r>
          </a:p>
        </p:txBody>
      </p:sp>
      <p:sp>
        <p:nvSpPr>
          <p:cNvPr id="7" name="Rectángulo redondeado 6"/>
          <p:cNvSpPr/>
          <p:nvPr/>
        </p:nvSpPr>
        <p:spPr>
          <a:xfrm>
            <a:off x="2999832" y="3723802"/>
            <a:ext cx="1944040" cy="171218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ectángulo redondeado 10"/>
          <p:cNvSpPr/>
          <p:nvPr/>
        </p:nvSpPr>
        <p:spPr>
          <a:xfrm>
            <a:off x="2927648" y="6129328"/>
            <a:ext cx="1944000" cy="252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0 CuadroTexto"/>
          <p:cNvSpPr txBox="1"/>
          <p:nvPr/>
        </p:nvSpPr>
        <p:spPr>
          <a:xfrm>
            <a:off x="6600056" y="4166139"/>
            <a:ext cx="1872208" cy="246221"/>
          </a:xfrm>
          <a:prstGeom prst="rect">
            <a:avLst/>
          </a:prstGeom>
          <a:solidFill>
            <a:srgbClr val="FF0000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FILA 21 =  FILA 38</a:t>
            </a:r>
            <a:endParaRPr lang="es-CL" sz="1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335360" y="126985"/>
            <a:ext cx="87665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b="1" dirty="0">
                <a:solidFill>
                  <a:srgbClr val="182C4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REM-P5: Población en Control  Programa de Salud del Adulto Mayor</a:t>
            </a:r>
            <a:endParaRPr lang="es-ES" sz="1200" dirty="0">
              <a:solidFill>
                <a:srgbClr val="182C4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cxnSp>
        <p:nvCxnSpPr>
          <p:cNvPr id="14" name="Conector angular 13"/>
          <p:cNvCxnSpPr>
            <a:cxnSpLocks/>
            <a:stCxn id="7" idx="3"/>
            <a:endCxn id="12" idx="0"/>
          </p:cNvCxnSpPr>
          <p:nvPr/>
        </p:nvCxnSpPr>
        <p:spPr>
          <a:xfrm>
            <a:off x="4943872" y="3809411"/>
            <a:ext cx="2592288" cy="356728"/>
          </a:xfrm>
          <a:prstGeom prst="bentConnector2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angular 15"/>
          <p:cNvCxnSpPr>
            <a:stCxn id="11" idx="3"/>
            <a:endCxn id="12" idx="2"/>
          </p:cNvCxnSpPr>
          <p:nvPr/>
        </p:nvCxnSpPr>
        <p:spPr>
          <a:xfrm flipV="1">
            <a:off x="4871648" y="4412360"/>
            <a:ext cx="2664512" cy="1842968"/>
          </a:xfrm>
          <a:prstGeom prst="bentConnector2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45133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815BB174-5A4F-2F88-CF89-90BA78B17A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392" y="1607357"/>
            <a:ext cx="10801200" cy="2252434"/>
          </a:xfrm>
          <a:prstGeom prst="rect">
            <a:avLst/>
          </a:prstGeom>
          <a:ln w="28575">
            <a:solidFill>
              <a:srgbClr val="525C6B"/>
            </a:solidFill>
          </a:ln>
        </p:spPr>
      </p:pic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66B8D-F5D7-4D48-84AC-24A504F9E301}" type="slidenum">
              <a:rPr lang="es-CL" smtClean="0"/>
              <a:pPr/>
              <a:t>15</a:t>
            </a:fld>
            <a:endParaRPr lang="es-CL"/>
          </a:p>
        </p:txBody>
      </p:sp>
      <p:sp>
        <p:nvSpPr>
          <p:cNvPr id="5" name="4 Rectángulo"/>
          <p:cNvSpPr/>
          <p:nvPr/>
        </p:nvSpPr>
        <p:spPr>
          <a:xfrm>
            <a:off x="335360" y="477833"/>
            <a:ext cx="1108923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 startAt="2"/>
            </a:pPr>
            <a:r>
              <a:rPr lang="es-ES_tradn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REM-P5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s-CL" sz="1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ERROR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sección A1: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Existencia de Población en Control en Programa </a:t>
            </a:r>
            <a:r>
              <a:rPr lang="es-ES_tradn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Más Adultos Mayores Autovalentes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celda C29:D29 solo debe ingresar establecimientos pertenecientes al Programa Más Adultos Autovalentes.</a:t>
            </a:r>
          </a:p>
        </p:txBody>
      </p:sp>
      <p:sp>
        <p:nvSpPr>
          <p:cNvPr id="10" name="11 CuadroTexto"/>
          <p:cNvSpPr txBox="1"/>
          <p:nvPr/>
        </p:nvSpPr>
        <p:spPr>
          <a:xfrm>
            <a:off x="909527" y="4546835"/>
            <a:ext cx="8784976" cy="181588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_tradnl" sz="1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Establecimientos con Programa Presidencial “Más Adultos Mayores Autovalentes” :</a:t>
            </a:r>
          </a:p>
          <a:p>
            <a:endParaRPr lang="es-ES_tradnl" sz="1400" b="1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_tradnl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CESFAM Jáuregui</a:t>
            </a:r>
            <a:endParaRPr lang="es-CL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_tradnl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CESFAM Lopetegui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_tradnl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CESFAM Rahue Alto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_tradnl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CESFAM Pampa Alegre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_tradnl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CESFAM V Centenario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_tradnl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CESFAM Entre Lagos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335360" y="108362"/>
            <a:ext cx="77134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b="1" dirty="0">
                <a:solidFill>
                  <a:srgbClr val="182C4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REM-P5: Población en Control  Programa de Salud del Adulto Mayor</a:t>
            </a:r>
            <a:endParaRPr lang="es-ES" sz="1200" dirty="0">
              <a:solidFill>
                <a:srgbClr val="182C4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1" name="Rectángulo redondeado 10"/>
          <p:cNvSpPr/>
          <p:nvPr/>
        </p:nvSpPr>
        <p:spPr>
          <a:xfrm>
            <a:off x="2783632" y="3645024"/>
            <a:ext cx="1836000" cy="216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0 CuadroTexto"/>
          <p:cNvSpPr txBox="1"/>
          <p:nvPr/>
        </p:nvSpPr>
        <p:spPr>
          <a:xfrm>
            <a:off x="6174904" y="4064966"/>
            <a:ext cx="4176464" cy="246221"/>
          </a:xfrm>
          <a:prstGeom prst="rect">
            <a:avLst/>
          </a:prstGeom>
          <a:solidFill>
            <a:srgbClr val="FF0000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C29:E29 </a:t>
            </a:r>
            <a:r>
              <a:rPr lang="es-ES_tradnl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 SOLO ESTABLECIMIENTOS CON CONVENIO</a:t>
            </a:r>
            <a:endParaRPr lang="es-CL" sz="1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8" name="Conector angular 7"/>
          <p:cNvCxnSpPr>
            <a:cxnSpLocks/>
            <a:stCxn id="11" idx="3"/>
            <a:endCxn id="12" idx="1"/>
          </p:cNvCxnSpPr>
          <p:nvPr/>
        </p:nvCxnSpPr>
        <p:spPr>
          <a:xfrm>
            <a:off x="4619632" y="3753024"/>
            <a:ext cx="1555272" cy="435053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1284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B47A84AE-8FF8-B18B-C5EB-A2D7694036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332" y="976470"/>
            <a:ext cx="9577064" cy="5692890"/>
          </a:xfrm>
          <a:prstGeom prst="rect">
            <a:avLst/>
          </a:prstGeom>
          <a:ln w="28575">
            <a:solidFill>
              <a:srgbClr val="525C6B"/>
            </a:solidFill>
          </a:ln>
        </p:spPr>
      </p:pic>
      <p:sp>
        <p:nvSpPr>
          <p:cNvPr id="4" name="3 Rectángulo"/>
          <p:cNvSpPr/>
          <p:nvPr/>
        </p:nvSpPr>
        <p:spPr>
          <a:xfrm>
            <a:off x="335360" y="499319"/>
            <a:ext cx="1116124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s-ES_tradn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REM-P6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s-CL" sz="1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ERROR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sección A.1: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Población en control al corte,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personas con diagnóstico de trastorno mentales celda C20 deben estar incluidas en el número de personas en control celda C13</a:t>
            </a:r>
          </a:p>
          <a:p>
            <a:pPr marL="228600" indent="-228600">
              <a:buFont typeface="+mj-lt"/>
              <a:buAutoNum type="arabicPeriod"/>
            </a:pPr>
            <a:r>
              <a:rPr lang="es-ES_tradn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REM-P6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s-CL" sz="1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ERROR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sección A.1: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Población en control al corte, 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celda C20 debe ser menor o igual a la suma de las celdas C21:C54.</a:t>
            </a:r>
          </a:p>
          <a:p>
            <a:pPr marL="228600" indent="-228600">
              <a:buFont typeface="+mj-lt"/>
              <a:buAutoNum type="arabicPeriod"/>
            </a:pPr>
            <a:endParaRPr lang="es-CL" sz="11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9998522" y="6520260"/>
            <a:ext cx="561975" cy="365125"/>
          </a:xfrm>
        </p:spPr>
        <p:txBody>
          <a:bodyPr/>
          <a:lstStyle/>
          <a:p>
            <a:pPr algn="ctr"/>
            <a:fld id="{39D66B8D-F5D7-4D48-84AC-24A504F9E301}" type="slidenum">
              <a:rPr lang="es-CL" smtClean="0"/>
              <a:pPr algn="ctr"/>
              <a:t>16</a:t>
            </a:fld>
            <a:endParaRPr lang="es-CL"/>
          </a:p>
        </p:txBody>
      </p:sp>
      <p:sp>
        <p:nvSpPr>
          <p:cNvPr id="11" name="CuadroTexto 10"/>
          <p:cNvSpPr txBox="1"/>
          <p:nvPr/>
        </p:nvSpPr>
        <p:spPr>
          <a:xfrm>
            <a:off x="335360" y="98614"/>
            <a:ext cx="87665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rgbClr val="182C4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REM-P6. POBLACIÓN EN CONTROL PROGRAMA DE SALUD MENTAL EN ATENCIÓN PRIMARIA Y ESPECIALIDAD</a:t>
            </a:r>
            <a:endParaRPr lang="es-ES" sz="1200" dirty="0">
              <a:solidFill>
                <a:srgbClr val="182C4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1" name="Rectángulo redondeado 20"/>
          <p:cNvSpPr/>
          <p:nvPr/>
        </p:nvSpPr>
        <p:spPr>
          <a:xfrm>
            <a:off x="4223792" y="3609040"/>
            <a:ext cx="648000" cy="144000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7 CuadroTexto"/>
          <p:cNvSpPr txBox="1"/>
          <p:nvPr/>
        </p:nvSpPr>
        <p:spPr>
          <a:xfrm>
            <a:off x="3148839" y="2839780"/>
            <a:ext cx="1212553" cy="246221"/>
          </a:xfrm>
          <a:prstGeom prst="rect">
            <a:avLst/>
          </a:prstGeom>
          <a:solidFill>
            <a:srgbClr val="0070C0"/>
          </a:solidFill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C20 ≤ C13</a:t>
            </a:r>
          </a:p>
        </p:txBody>
      </p:sp>
      <p:cxnSp>
        <p:nvCxnSpPr>
          <p:cNvPr id="23" name="Conector angular 22"/>
          <p:cNvCxnSpPr>
            <a:cxnSpLocks/>
            <a:stCxn id="24" idx="1"/>
            <a:endCxn id="22" idx="0"/>
          </p:cNvCxnSpPr>
          <p:nvPr/>
        </p:nvCxnSpPr>
        <p:spPr>
          <a:xfrm rot="10800000" flipV="1">
            <a:off x="3755116" y="2456904"/>
            <a:ext cx="468676" cy="382876"/>
          </a:xfrm>
          <a:prstGeom prst="bentConnector2">
            <a:avLst/>
          </a:prstGeom>
          <a:ln w="285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angular 26"/>
          <p:cNvCxnSpPr>
            <a:stCxn id="21" idx="1"/>
            <a:endCxn id="22" idx="2"/>
          </p:cNvCxnSpPr>
          <p:nvPr/>
        </p:nvCxnSpPr>
        <p:spPr>
          <a:xfrm rot="10800000">
            <a:off x="3755116" y="3086002"/>
            <a:ext cx="468676" cy="595039"/>
          </a:xfrm>
          <a:prstGeom prst="bentConnector2">
            <a:avLst/>
          </a:prstGeom>
          <a:ln w="285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ángulo redondeado 36"/>
          <p:cNvSpPr/>
          <p:nvPr/>
        </p:nvSpPr>
        <p:spPr>
          <a:xfrm>
            <a:off x="4237880" y="3789040"/>
            <a:ext cx="633912" cy="2880320"/>
          </a:xfrm>
          <a:prstGeom prst="round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Flecha abajo 37"/>
          <p:cNvSpPr/>
          <p:nvPr/>
        </p:nvSpPr>
        <p:spPr>
          <a:xfrm>
            <a:off x="4466891" y="5060371"/>
            <a:ext cx="161801" cy="289776"/>
          </a:xfrm>
          <a:prstGeom prst="downArrow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CuadroTexto 38"/>
          <p:cNvSpPr txBox="1"/>
          <p:nvPr/>
        </p:nvSpPr>
        <p:spPr>
          <a:xfrm>
            <a:off x="4318401" y="5278737"/>
            <a:ext cx="4587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800" dirty="0">
                <a:solidFill>
                  <a:srgbClr val="00B050"/>
                </a:solidFill>
                <a:latin typeface="Calibri" panose="020F0502020204030204" pitchFamily="34" charset="0"/>
              </a:rPr>
              <a:t>...</a:t>
            </a:r>
            <a:endParaRPr lang="es-ES" sz="2800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cxnSp>
        <p:nvCxnSpPr>
          <p:cNvPr id="41" name="Conector angular 40"/>
          <p:cNvCxnSpPr>
            <a:stCxn id="21" idx="3"/>
            <a:endCxn id="42" idx="0"/>
          </p:cNvCxnSpPr>
          <p:nvPr/>
        </p:nvCxnSpPr>
        <p:spPr>
          <a:xfrm>
            <a:off x="4871792" y="3681040"/>
            <a:ext cx="2872655" cy="684064"/>
          </a:xfrm>
          <a:prstGeom prst="bentConnector2">
            <a:avLst/>
          </a:prstGeom>
          <a:ln w="28575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7 CuadroTexto"/>
          <p:cNvSpPr txBox="1"/>
          <p:nvPr/>
        </p:nvSpPr>
        <p:spPr>
          <a:xfrm>
            <a:off x="7045264" y="4365104"/>
            <a:ext cx="1398365" cy="246221"/>
          </a:xfrm>
          <a:prstGeom prst="rect">
            <a:avLst/>
          </a:prstGeom>
          <a:solidFill>
            <a:srgbClr val="00B050"/>
          </a:solidFill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C20 ≤ C21:C54</a:t>
            </a:r>
          </a:p>
        </p:txBody>
      </p:sp>
      <p:cxnSp>
        <p:nvCxnSpPr>
          <p:cNvPr id="45" name="Conector angular 44"/>
          <p:cNvCxnSpPr>
            <a:cxnSpLocks/>
            <a:stCxn id="42" idx="2"/>
            <a:endCxn id="37" idx="3"/>
          </p:cNvCxnSpPr>
          <p:nvPr/>
        </p:nvCxnSpPr>
        <p:spPr>
          <a:xfrm rot="5400000">
            <a:off x="5999183" y="3483935"/>
            <a:ext cx="617875" cy="2872655"/>
          </a:xfrm>
          <a:prstGeom prst="bentConnector2">
            <a:avLst/>
          </a:prstGeom>
          <a:ln w="28575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ángulo redondeado 20">
            <a:extLst>
              <a:ext uri="{FF2B5EF4-FFF2-40B4-BE49-F238E27FC236}">
                <a16:creationId xmlns:a16="http://schemas.microsoft.com/office/drawing/2014/main" id="{E413AF6B-8D00-40CD-840F-04909CBAFA5D}"/>
              </a:ext>
            </a:extLst>
          </p:cNvPr>
          <p:cNvSpPr/>
          <p:nvPr/>
        </p:nvSpPr>
        <p:spPr>
          <a:xfrm>
            <a:off x="4223792" y="2348904"/>
            <a:ext cx="648000" cy="216000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35512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1151FB77-0245-6432-E30B-2C2DE8FBEF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360" y="980728"/>
            <a:ext cx="10249663" cy="5616625"/>
          </a:xfrm>
          <a:prstGeom prst="rect">
            <a:avLst/>
          </a:prstGeom>
          <a:ln w="28575">
            <a:solidFill>
              <a:srgbClr val="525C6B"/>
            </a:solidFill>
          </a:ln>
        </p:spPr>
      </p:pic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66B8D-F5D7-4D48-84AC-24A504F9E301}" type="slidenum">
              <a:rPr lang="es-CL" smtClean="0"/>
              <a:pPr/>
              <a:t>17</a:t>
            </a:fld>
            <a:endParaRPr lang="es-CL"/>
          </a:p>
        </p:txBody>
      </p:sp>
      <p:sp>
        <p:nvSpPr>
          <p:cNvPr id="9" name="Rectángulo redondeado 8"/>
          <p:cNvSpPr/>
          <p:nvPr/>
        </p:nvSpPr>
        <p:spPr>
          <a:xfrm>
            <a:off x="4898974" y="1988840"/>
            <a:ext cx="648000" cy="216000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Rectángulo redondeado 12"/>
          <p:cNvSpPr/>
          <p:nvPr/>
        </p:nvSpPr>
        <p:spPr>
          <a:xfrm>
            <a:off x="4871864" y="3321016"/>
            <a:ext cx="684000" cy="216000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7 CuadroTexto"/>
          <p:cNvSpPr txBox="1"/>
          <p:nvPr/>
        </p:nvSpPr>
        <p:spPr>
          <a:xfrm>
            <a:off x="3765423" y="2852937"/>
            <a:ext cx="1212553" cy="246221"/>
          </a:xfrm>
          <a:prstGeom prst="rect">
            <a:avLst/>
          </a:prstGeom>
          <a:solidFill>
            <a:srgbClr val="0070C0"/>
          </a:solidFill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C77 ≤ C70</a:t>
            </a:r>
          </a:p>
        </p:txBody>
      </p:sp>
      <p:cxnSp>
        <p:nvCxnSpPr>
          <p:cNvPr id="15" name="Conector angular 14"/>
          <p:cNvCxnSpPr>
            <a:cxnSpLocks/>
            <a:stCxn id="9" idx="1"/>
            <a:endCxn id="14" idx="0"/>
          </p:cNvCxnSpPr>
          <p:nvPr/>
        </p:nvCxnSpPr>
        <p:spPr>
          <a:xfrm rot="10800000" flipV="1">
            <a:off x="4371700" y="2096839"/>
            <a:ext cx="527274" cy="756097"/>
          </a:xfrm>
          <a:prstGeom prst="bentConnector2">
            <a:avLst/>
          </a:prstGeom>
          <a:ln w="285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angular 15"/>
          <p:cNvCxnSpPr>
            <a:cxnSpLocks/>
            <a:stCxn id="13" idx="1"/>
            <a:endCxn id="14" idx="2"/>
          </p:cNvCxnSpPr>
          <p:nvPr/>
        </p:nvCxnSpPr>
        <p:spPr>
          <a:xfrm rot="10800000">
            <a:off x="4371700" y="3099158"/>
            <a:ext cx="500164" cy="329858"/>
          </a:xfrm>
          <a:prstGeom prst="bentConnector2">
            <a:avLst/>
          </a:prstGeom>
          <a:ln w="285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angular 16"/>
          <p:cNvCxnSpPr>
            <a:cxnSpLocks/>
            <a:stCxn id="13" idx="3"/>
            <a:endCxn id="18" idx="0"/>
          </p:cNvCxnSpPr>
          <p:nvPr/>
        </p:nvCxnSpPr>
        <p:spPr>
          <a:xfrm>
            <a:off x="5555864" y="3429016"/>
            <a:ext cx="2406921" cy="702261"/>
          </a:xfrm>
          <a:prstGeom prst="bentConnector2">
            <a:avLst/>
          </a:prstGeom>
          <a:ln w="28575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7 CuadroTexto"/>
          <p:cNvSpPr txBox="1"/>
          <p:nvPr/>
        </p:nvSpPr>
        <p:spPr>
          <a:xfrm>
            <a:off x="7263602" y="4131277"/>
            <a:ext cx="1398365" cy="246221"/>
          </a:xfrm>
          <a:prstGeom prst="rect">
            <a:avLst/>
          </a:prstGeom>
          <a:solidFill>
            <a:srgbClr val="00B050"/>
          </a:solidFill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C77 ≤C78:C111</a:t>
            </a:r>
          </a:p>
        </p:txBody>
      </p:sp>
      <p:cxnSp>
        <p:nvCxnSpPr>
          <p:cNvPr id="19" name="Conector angular 18"/>
          <p:cNvCxnSpPr>
            <a:stCxn id="18" idx="2"/>
          </p:cNvCxnSpPr>
          <p:nvPr/>
        </p:nvCxnSpPr>
        <p:spPr>
          <a:xfrm rot="5400000">
            <a:off x="6679306" y="3335821"/>
            <a:ext cx="241802" cy="2325154"/>
          </a:xfrm>
          <a:prstGeom prst="bentConnector2">
            <a:avLst/>
          </a:prstGeom>
          <a:ln w="28575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ángulo redondeado 20"/>
          <p:cNvSpPr/>
          <p:nvPr/>
        </p:nvSpPr>
        <p:spPr>
          <a:xfrm>
            <a:off x="4871928" y="3573015"/>
            <a:ext cx="683936" cy="3024337"/>
          </a:xfrm>
          <a:prstGeom prst="round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2" name="3 Rectángulo"/>
          <p:cNvSpPr/>
          <p:nvPr/>
        </p:nvSpPr>
        <p:spPr>
          <a:xfrm>
            <a:off x="335360" y="476672"/>
            <a:ext cx="1152128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 startAt="3"/>
            </a:pPr>
            <a:r>
              <a:rPr lang="es-ES_tradn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REM-P6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s-CL" sz="1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ERROR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sección B.1: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Población en control al corte,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personas con diagnóstico de trastorno mentales celda C77 deben estar incluidas en el número de personas en control celda C70</a:t>
            </a:r>
          </a:p>
          <a:p>
            <a:pPr marL="228600" indent="-228600">
              <a:buFont typeface="+mj-lt"/>
              <a:buAutoNum type="arabicPeriod" startAt="3"/>
            </a:pPr>
            <a:r>
              <a:rPr lang="es-ES_tradn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REM-P6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s-CL" sz="1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ERROR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sección B.1: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Población en control al corte, 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celda C77 debe ser menor o igual a la suma de las celdas C78:C111</a:t>
            </a:r>
          </a:p>
          <a:p>
            <a:pPr marL="228600" indent="-228600">
              <a:buFont typeface="+mj-lt"/>
              <a:buAutoNum type="arabicPeriod" startAt="3"/>
            </a:pPr>
            <a:endParaRPr lang="es-CL" sz="11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335360" y="127665"/>
            <a:ext cx="87665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rgbClr val="182C4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REM-P6. POBLACIÓN EN CONTROL PROGRAMA DE SALUD MENTAL EN ATENCIÓN PRIMARIA Y ESPECIALIDAD</a:t>
            </a:r>
            <a:endParaRPr lang="es-ES" sz="1200" dirty="0">
              <a:solidFill>
                <a:srgbClr val="182C4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6" name="CuadroTexto 25"/>
          <p:cNvSpPr txBox="1"/>
          <p:nvPr/>
        </p:nvSpPr>
        <p:spPr>
          <a:xfrm>
            <a:off x="5001411" y="4945917"/>
            <a:ext cx="4587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800" dirty="0">
                <a:solidFill>
                  <a:srgbClr val="00B050"/>
                </a:solidFill>
                <a:latin typeface="Calibri" panose="020F0502020204030204" pitchFamily="34" charset="0"/>
              </a:rPr>
              <a:t>...</a:t>
            </a:r>
            <a:endParaRPr lang="es-ES" sz="2800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27" name="Flecha abajo 26"/>
          <p:cNvSpPr/>
          <p:nvPr/>
        </p:nvSpPr>
        <p:spPr>
          <a:xfrm>
            <a:off x="5128237" y="4527913"/>
            <a:ext cx="161801" cy="289776"/>
          </a:xfrm>
          <a:prstGeom prst="downArrow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46714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B5F790D7-276C-520B-4FD4-52D27C5E01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861" y="1606222"/>
            <a:ext cx="9681628" cy="4906060"/>
          </a:xfrm>
          <a:prstGeom prst="rect">
            <a:avLst/>
          </a:prstGeom>
          <a:ln w="28575">
            <a:solidFill>
              <a:srgbClr val="525C6B"/>
            </a:solidFill>
          </a:ln>
        </p:spPr>
      </p:pic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66B8D-F5D7-4D48-84AC-24A504F9E301}" type="slidenum">
              <a:rPr lang="es-CL" smtClean="0"/>
              <a:pPr/>
              <a:t>18</a:t>
            </a:fld>
            <a:endParaRPr lang="es-CL"/>
          </a:p>
        </p:txBody>
      </p:sp>
      <p:sp>
        <p:nvSpPr>
          <p:cNvPr id="6" name="3 Rectángulo"/>
          <p:cNvSpPr/>
          <p:nvPr/>
        </p:nvSpPr>
        <p:spPr>
          <a:xfrm>
            <a:off x="351400" y="437481"/>
            <a:ext cx="1114519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s-ES_tradn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REM-P6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s-CL" sz="1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ERROR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se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cción A: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Clasificación de las familias Sector Urbano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celda B10 </a:t>
            </a:r>
            <a:r>
              <a:rPr lang="es-C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N° Familias Inscritas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debe ser mayor a la celda B11 </a:t>
            </a:r>
            <a:r>
              <a:rPr lang="es-C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N° Familias Evaluadas encuesta familiar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s-ES_tradn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REM-P6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s-CL" sz="1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ERROR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se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cción A: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Clasificación de las familias Sector Urbano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celda B11</a:t>
            </a:r>
            <a:r>
              <a:rPr lang="es-C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N° Familias Evaluadas encuesta familiar,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debe ser mayor a las celdas B12:B14 al </a:t>
            </a:r>
            <a:r>
              <a:rPr lang="es-C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N° de Familias en riesgo (Bajo-Medio-Alto)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s-ES_tradn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REM-P6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s-CL" sz="1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ERROR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se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cción A.1: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Clasificación de las familias Sector Urbano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celda B17 </a:t>
            </a:r>
            <a:r>
              <a:rPr lang="es-C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N° familias inscritas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debe ser mayor a la celda B18 </a:t>
            </a:r>
            <a:r>
              <a:rPr lang="es-C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N° Familias Evaluadas encuesta familiar 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228600" indent="-228600">
              <a:buFont typeface="+mj-lt"/>
              <a:buAutoNum type="arabicPeriod"/>
            </a:pPr>
            <a:r>
              <a:rPr lang="es-ES_tradn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REM-P6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s-CL" sz="1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ERROR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se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cción A.1: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Clasificación de las familias Sector Urbano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celda B18 </a:t>
            </a:r>
            <a:r>
              <a:rPr lang="es-C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N° Familias Evaluadas encuesta familiar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debe ser mayor a las celdas B19:B21 </a:t>
            </a:r>
            <a:r>
              <a:rPr lang="es-C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N° de Familias en riesgo (Bajo-Medio-Alto)</a:t>
            </a:r>
            <a:endParaRPr lang="es-ES_tradnl" sz="11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34963" y="127665"/>
            <a:ext cx="87665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rgbClr val="182C4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REM-P7. FAMILIAS EN CONTROL DE SALUD FAMILIAR</a:t>
            </a:r>
            <a:endParaRPr lang="es-ES" sz="1200" dirty="0">
              <a:solidFill>
                <a:srgbClr val="182C4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0" name="Rectángulo redondeado 9"/>
          <p:cNvSpPr/>
          <p:nvPr/>
        </p:nvSpPr>
        <p:spPr>
          <a:xfrm>
            <a:off x="4223792" y="3991213"/>
            <a:ext cx="720000" cy="180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Rectángulo redondeado 12"/>
          <p:cNvSpPr/>
          <p:nvPr/>
        </p:nvSpPr>
        <p:spPr>
          <a:xfrm>
            <a:off x="4259864" y="4424123"/>
            <a:ext cx="684000" cy="576000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Rectángulo redondeado 11"/>
          <p:cNvSpPr/>
          <p:nvPr/>
        </p:nvSpPr>
        <p:spPr>
          <a:xfrm>
            <a:off x="4223792" y="4208099"/>
            <a:ext cx="720000" cy="180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7 CuadroTexto"/>
          <p:cNvSpPr txBox="1"/>
          <p:nvPr/>
        </p:nvSpPr>
        <p:spPr>
          <a:xfrm>
            <a:off x="7008176" y="3685459"/>
            <a:ext cx="1032041" cy="246221"/>
          </a:xfrm>
          <a:prstGeom prst="rect">
            <a:avLst/>
          </a:prstGeom>
          <a:solidFill>
            <a:srgbClr val="FF0000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B10 ≥ B11</a:t>
            </a:r>
          </a:p>
        </p:txBody>
      </p:sp>
      <p:cxnSp>
        <p:nvCxnSpPr>
          <p:cNvPr id="16" name="Conector angular 15"/>
          <p:cNvCxnSpPr>
            <a:stCxn id="10" idx="0"/>
            <a:endCxn id="14" idx="0"/>
          </p:cNvCxnSpPr>
          <p:nvPr/>
        </p:nvCxnSpPr>
        <p:spPr>
          <a:xfrm rot="5400000" flipH="1" flipV="1">
            <a:off x="5901117" y="2368134"/>
            <a:ext cx="305754" cy="2940405"/>
          </a:xfrm>
          <a:prstGeom prst="bentConnector3">
            <a:avLst>
              <a:gd name="adj1" fmla="val 174766"/>
            </a:avLst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angular 17"/>
          <p:cNvCxnSpPr>
            <a:stCxn id="12" idx="3"/>
            <a:endCxn id="14" idx="2"/>
          </p:cNvCxnSpPr>
          <p:nvPr/>
        </p:nvCxnSpPr>
        <p:spPr>
          <a:xfrm flipV="1">
            <a:off x="4943792" y="3931680"/>
            <a:ext cx="2580405" cy="366419"/>
          </a:xfrm>
          <a:prstGeom prst="bentConnector2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7 CuadroTexto"/>
          <p:cNvSpPr txBox="1"/>
          <p:nvPr/>
        </p:nvSpPr>
        <p:spPr>
          <a:xfrm>
            <a:off x="5923999" y="4430702"/>
            <a:ext cx="1296144" cy="246221"/>
          </a:xfrm>
          <a:prstGeom prst="rect">
            <a:avLst/>
          </a:prstGeom>
          <a:solidFill>
            <a:srgbClr val="0070C0"/>
          </a:solidFill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B11 ≥ B12:B14</a:t>
            </a:r>
          </a:p>
        </p:txBody>
      </p:sp>
      <p:cxnSp>
        <p:nvCxnSpPr>
          <p:cNvPr id="23" name="Conector angular 22"/>
          <p:cNvCxnSpPr>
            <a:cxnSpLocks/>
            <a:stCxn id="13" idx="3"/>
            <a:endCxn id="21" idx="0"/>
          </p:cNvCxnSpPr>
          <p:nvPr/>
        </p:nvCxnSpPr>
        <p:spPr>
          <a:xfrm flipV="1">
            <a:off x="4943864" y="4430702"/>
            <a:ext cx="1628207" cy="281421"/>
          </a:xfrm>
          <a:prstGeom prst="bentConnector4">
            <a:avLst>
              <a:gd name="adj1" fmla="val 30099"/>
              <a:gd name="adj2" fmla="val 183568"/>
            </a:avLst>
          </a:prstGeom>
          <a:ln w="285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ángulo redondeado 44"/>
          <p:cNvSpPr/>
          <p:nvPr/>
        </p:nvSpPr>
        <p:spPr>
          <a:xfrm>
            <a:off x="4223792" y="5540267"/>
            <a:ext cx="720000" cy="216000"/>
          </a:xfrm>
          <a:prstGeom prst="round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Rectángulo redondeado 45"/>
          <p:cNvSpPr/>
          <p:nvPr/>
        </p:nvSpPr>
        <p:spPr>
          <a:xfrm>
            <a:off x="4223792" y="6009193"/>
            <a:ext cx="720000" cy="503162"/>
          </a:xfrm>
          <a:prstGeom prst="round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Rectángulo redondeado 46"/>
          <p:cNvSpPr/>
          <p:nvPr/>
        </p:nvSpPr>
        <p:spPr>
          <a:xfrm>
            <a:off x="4223792" y="5792299"/>
            <a:ext cx="720000" cy="216000"/>
          </a:xfrm>
          <a:prstGeom prst="round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48" name="Conector angular 47"/>
          <p:cNvCxnSpPr>
            <a:cxnSpLocks/>
            <a:stCxn id="45" idx="0"/>
            <a:endCxn id="57" idx="0"/>
          </p:cNvCxnSpPr>
          <p:nvPr/>
        </p:nvCxnSpPr>
        <p:spPr>
          <a:xfrm rot="16200000" flipH="1">
            <a:off x="5475771" y="4648288"/>
            <a:ext cx="47510" cy="1831468"/>
          </a:xfrm>
          <a:prstGeom prst="bentConnector3">
            <a:avLst>
              <a:gd name="adj1" fmla="val -481162"/>
            </a:avLst>
          </a:prstGeom>
          <a:ln w="28575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7 CuadroTexto"/>
          <p:cNvSpPr txBox="1"/>
          <p:nvPr/>
        </p:nvSpPr>
        <p:spPr>
          <a:xfrm>
            <a:off x="5952066" y="6279123"/>
            <a:ext cx="1296144" cy="246221"/>
          </a:xfrm>
          <a:prstGeom prst="rect">
            <a:avLst/>
          </a:prstGeom>
          <a:solidFill>
            <a:srgbClr val="00B050"/>
          </a:solidFill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B18 ≥ B19:B21</a:t>
            </a:r>
          </a:p>
        </p:txBody>
      </p:sp>
      <p:cxnSp>
        <p:nvCxnSpPr>
          <p:cNvPr id="50" name="Conector angular 49"/>
          <p:cNvCxnSpPr>
            <a:stCxn id="46" idx="3"/>
            <a:endCxn id="49" idx="2"/>
          </p:cNvCxnSpPr>
          <p:nvPr/>
        </p:nvCxnSpPr>
        <p:spPr>
          <a:xfrm>
            <a:off x="4943792" y="6260774"/>
            <a:ext cx="1656346" cy="264570"/>
          </a:xfrm>
          <a:prstGeom prst="bentConnector4">
            <a:avLst>
              <a:gd name="adj1" fmla="val 30437"/>
              <a:gd name="adj2" fmla="val 186404"/>
            </a:avLst>
          </a:prstGeom>
          <a:ln w="28575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7 CuadroTexto"/>
          <p:cNvSpPr txBox="1"/>
          <p:nvPr/>
        </p:nvSpPr>
        <p:spPr>
          <a:xfrm>
            <a:off x="5899239" y="5587777"/>
            <a:ext cx="1032041" cy="246221"/>
          </a:xfrm>
          <a:prstGeom prst="rect">
            <a:avLst/>
          </a:prstGeom>
          <a:solidFill>
            <a:srgbClr val="7030A0"/>
          </a:solidFill>
          <a:ln w="190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B17 ≥ B18</a:t>
            </a:r>
          </a:p>
        </p:txBody>
      </p:sp>
      <p:cxnSp>
        <p:nvCxnSpPr>
          <p:cNvPr id="58" name="Conector angular 57"/>
          <p:cNvCxnSpPr>
            <a:stCxn id="47" idx="3"/>
            <a:endCxn id="57" idx="2"/>
          </p:cNvCxnSpPr>
          <p:nvPr/>
        </p:nvCxnSpPr>
        <p:spPr>
          <a:xfrm flipV="1">
            <a:off x="4943792" y="5833998"/>
            <a:ext cx="1471468" cy="66301"/>
          </a:xfrm>
          <a:prstGeom prst="bentConnector2">
            <a:avLst/>
          </a:prstGeom>
          <a:ln w="28575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angular 65"/>
          <p:cNvCxnSpPr>
            <a:stCxn id="47" idx="3"/>
            <a:endCxn id="49" idx="0"/>
          </p:cNvCxnSpPr>
          <p:nvPr/>
        </p:nvCxnSpPr>
        <p:spPr>
          <a:xfrm>
            <a:off x="4943792" y="5900299"/>
            <a:ext cx="1656346" cy="378824"/>
          </a:xfrm>
          <a:prstGeom prst="bentConnector2">
            <a:avLst/>
          </a:prstGeom>
          <a:ln w="28575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: angular 19">
            <a:extLst>
              <a:ext uri="{FF2B5EF4-FFF2-40B4-BE49-F238E27FC236}">
                <a16:creationId xmlns:a16="http://schemas.microsoft.com/office/drawing/2014/main" id="{906A4476-C738-1B96-0DAE-EA6AEF7CBEBC}"/>
              </a:ext>
            </a:extLst>
          </p:cNvPr>
          <p:cNvCxnSpPr>
            <a:cxnSpLocks/>
            <a:stCxn id="13" idx="2"/>
            <a:endCxn id="21" idx="2"/>
          </p:cNvCxnSpPr>
          <p:nvPr/>
        </p:nvCxnSpPr>
        <p:spPr>
          <a:xfrm rot="5400000" flipH="1" flipV="1">
            <a:off x="5425367" y="3853419"/>
            <a:ext cx="323200" cy="1970207"/>
          </a:xfrm>
          <a:prstGeom prst="bentConnector3">
            <a:avLst>
              <a:gd name="adj1" fmla="val -7073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00762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C349921-6C33-9AA3-B341-FB300F8B61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376" y="1244660"/>
            <a:ext cx="10290605" cy="4895666"/>
          </a:xfrm>
          <a:prstGeom prst="rect">
            <a:avLst/>
          </a:prstGeom>
          <a:ln w="28575">
            <a:solidFill>
              <a:srgbClr val="525C6B"/>
            </a:solidFill>
          </a:ln>
        </p:spPr>
      </p:pic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66B8D-F5D7-4D48-84AC-24A504F9E301}" type="slidenum">
              <a:rPr lang="es-CL" smtClean="0"/>
              <a:pPr/>
              <a:t>19</a:t>
            </a:fld>
            <a:endParaRPr lang="es-CL"/>
          </a:p>
        </p:txBody>
      </p:sp>
      <p:sp>
        <p:nvSpPr>
          <p:cNvPr id="6" name="3 Rectángulo"/>
          <p:cNvSpPr/>
          <p:nvPr/>
        </p:nvSpPr>
        <p:spPr>
          <a:xfrm>
            <a:off x="335360" y="524580"/>
            <a:ext cx="1101844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s-ES_tradn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REM-P11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s-CL" sz="1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ERROR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sección A: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Población en Control del Programa ITS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celdas D12 a D17 debe registrar sólo el HBO</a:t>
            </a:r>
          </a:p>
          <a:p>
            <a:pPr marL="228600" indent="-228600">
              <a:buFont typeface="+mj-lt"/>
              <a:buAutoNum type="arabicPeriod"/>
            </a:pPr>
            <a:r>
              <a:rPr lang="es-ES_tradn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REM-P11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s-CL" sz="1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ERROR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sección B: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Población en Control por Comercio Sexual,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celda B22 debe registrar sólo el HBO</a:t>
            </a:r>
          </a:p>
          <a:p>
            <a:pPr marL="228600" indent="-228600">
              <a:buFont typeface="+mj-lt"/>
              <a:buAutoNum type="arabicPeriod"/>
            </a:pPr>
            <a:endParaRPr lang="es-CL" sz="11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3647727" y="3465128"/>
            <a:ext cx="654611" cy="147604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redondeado 7"/>
          <p:cNvSpPr/>
          <p:nvPr/>
        </p:nvSpPr>
        <p:spPr>
          <a:xfrm>
            <a:off x="1991544" y="5913304"/>
            <a:ext cx="2310794" cy="252000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7 CuadroTexto"/>
          <p:cNvSpPr txBox="1"/>
          <p:nvPr/>
        </p:nvSpPr>
        <p:spPr>
          <a:xfrm>
            <a:off x="5807968" y="4043294"/>
            <a:ext cx="3456384" cy="246221"/>
          </a:xfrm>
          <a:prstGeom prst="rect">
            <a:avLst/>
          </a:prstGeom>
          <a:solidFill>
            <a:srgbClr val="FF0000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Celdas D12:D17 Solo Registra HBO</a:t>
            </a:r>
          </a:p>
        </p:txBody>
      </p:sp>
      <p:sp>
        <p:nvSpPr>
          <p:cNvPr id="10" name="7 CuadroTexto"/>
          <p:cNvSpPr txBox="1"/>
          <p:nvPr/>
        </p:nvSpPr>
        <p:spPr>
          <a:xfrm>
            <a:off x="6132289" y="5833568"/>
            <a:ext cx="2318851" cy="246221"/>
          </a:xfrm>
          <a:prstGeom prst="rect">
            <a:avLst/>
          </a:prstGeom>
          <a:solidFill>
            <a:srgbClr val="0070C0"/>
          </a:solidFill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Celda B22 Solo Registra HBO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335360" y="127665"/>
            <a:ext cx="87665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rgbClr val="182C4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REM-P11. POBLACIÓN EN CONTROL PROGRAMA DE INFECCIONES DE TRASMISIÓN SEXUAL - VIH / SIDA</a:t>
            </a:r>
            <a:endParaRPr lang="es-ES" sz="1200" dirty="0">
              <a:solidFill>
                <a:srgbClr val="182C4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cxnSp>
        <p:nvCxnSpPr>
          <p:cNvPr id="12" name="Conector angular 11"/>
          <p:cNvCxnSpPr>
            <a:cxnSpLocks/>
            <a:stCxn id="7" idx="3"/>
            <a:endCxn id="9" idx="2"/>
          </p:cNvCxnSpPr>
          <p:nvPr/>
        </p:nvCxnSpPr>
        <p:spPr>
          <a:xfrm>
            <a:off x="4302338" y="4203148"/>
            <a:ext cx="3233822" cy="86367"/>
          </a:xfrm>
          <a:prstGeom prst="bentConnector4">
            <a:avLst>
              <a:gd name="adj1" fmla="val 23279"/>
              <a:gd name="adj2" fmla="val 364684"/>
            </a:avLst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angular 13"/>
          <p:cNvCxnSpPr>
            <a:cxnSpLocks/>
            <a:stCxn id="8" idx="3"/>
            <a:endCxn id="10" idx="2"/>
          </p:cNvCxnSpPr>
          <p:nvPr/>
        </p:nvCxnSpPr>
        <p:spPr>
          <a:xfrm>
            <a:off x="4302338" y="6039304"/>
            <a:ext cx="2989377" cy="40485"/>
          </a:xfrm>
          <a:prstGeom prst="bentConnector4">
            <a:avLst>
              <a:gd name="adj1" fmla="val 30608"/>
              <a:gd name="adj2" fmla="val 664654"/>
            </a:avLst>
          </a:prstGeom>
          <a:ln w="285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1218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96752"/>
          </a:xfrm>
        </p:spPr>
        <p:txBody>
          <a:bodyPr/>
          <a:lstStyle/>
          <a:p>
            <a:r>
              <a:rPr lang="es-CL" sz="44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PRESENTACIÓN</a:t>
            </a:r>
            <a:endParaRPr lang="es-CL" sz="44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6280" y="6520260"/>
            <a:ext cx="2057400" cy="365125"/>
          </a:xfrm>
        </p:spPr>
        <p:txBody>
          <a:bodyPr/>
          <a:lstStyle/>
          <a:p>
            <a:pPr algn="r"/>
            <a:fld id="{39D66B8D-F5D7-4D48-84AC-24A504F9E301}" type="slidenum">
              <a:rPr lang="es-CL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 algn="r"/>
              <a:t>2</a:t>
            </a:fld>
            <a:endParaRPr lang="es-CL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718329709"/>
              </p:ext>
            </p:extLst>
          </p:nvPr>
        </p:nvGraphicFramePr>
        <p:xfrm>
          <a:off x="1847528" y="1628800"/>
          <a:ext cx="8568952" cy="3991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7863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2106A985-7D80-417C-D682-7B4043DC2C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1464" y="1202343"/>
            <a:ext cx="8297433" cy="5389665"/>
          </a:xfrm>
          <a:prstGeom prst="rect">
            <a:avLst/>
          </a:prstGeom>
          <a:ln w="28575">
            <a:solidFill>
              <a:srgbClr val="525C6B"/>
            </a:solidFill>
          </a:ln>
        </p:spPr>
      </p:pic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66B8D-F5D7-4D48-84AC-24A504F9E301}" type="slidenum">
              <a:rPr lang="es-CL" smtClean="0"/>
              <a:pPr/>
              <a:t>20</a:t>
            </a:fld>
            <a:endParaRPr lang="es-CL"/>
          </a:p>
        </p:txBody>
      </p:sp>
      <p:sp>
        <p:nvSpPr>
          <p:cNvPr id="6" name="3 Rectángulo"/>
          <p:cNvSpPr/>
          <p:nvPr/>
        </p:nvSpPr>
        <p:spPr>
          <a:xfrm>
            <a:off x="335360" y="503094"/>
            <a:ext cx="10801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s-ES_tradn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REM-P11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s-CL" sz="1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ERROR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sección A: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Población Femenina con PAP vigente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celdas B11:B18 (grupo-etario 25 a 64 años) deben registran todos los establecimientos de la Red a excepción de: Hospital Purranque, Hospital Rio Negro</a:t>
            </a:r>
          </a:p>
        </p:txBody>
      </p:sp>
      <p:sp>
        <p:nvSpPr>
          <p:cNvPr id="7" name="Rectángulo redondeado 6"/>
          <p:cNvSpPr/>
          <p:nvPr/>
        </p:nvSpPr>
        <p:spPr>
          <a:xfrm>
            <a:off x="3071664" y="3897176"/>
            <a:ext cx="1224000" cy="1548048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6032857" y="4259317"/>
            <a:ext cx="2952328" cy="707886"/>
          </a:xfrm>
          <a:prstGeom prst="rect">
            <a:avLst/>
          </a:prstGeom>
          <a:solidFill>
            <a:srgbClr val="FF0000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Celdas B11:B18 Registra Todos Los Establecimientos De La Red</a:t>
            </a:r>
          </a:p>
          <a:p>
            <a:pPr algn="ctr"/>
            <a:r>
              <a:rPr lang="es-ES_tradnl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Excepción de Hospital Purranque</a:t>
            </a:r>
          </a:p>
          <a:p>
            <a:pPr algn="ctr"/>
            <a:r>
              <a:rPr lang="es-ES_tradnl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 Hospital Rio Negro</a:t>
            </a:r>
          </a:p>
        </p:txBody>
      </p:sp>
      <p:cxnSp>
        <p:nvCxnSpPr>
          <p:cNvPr id="9" name="Conector angular 8"/>
          <p:cNvCxnSpPr>
            <a:cxnSpLocks/>
            <a:stCxn id="7" idx="3"/>
            <a:endCxn id="8" idx="0"/>
          </p:cNvCxnSpPr>
          <p:nvPr/>
        </p:nvCxnSpPr>
        <p:spPr>
          <a:xfrm flipV="1">
            <a:off x="4295664" y="4259317"/>
            <a:ext cx="3213357" cy="411883"/>
          </a:xfrm>
          <a:prstGeom prst="bentConnector4">
            <a:avLst>
              <a:gd name="adj1" fmla="val 27031"/>
              <a:gd name="adj2" fmla="val 243424"/>
            </a:avLst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adroTexto 9"/>
          <p:cNvSpPr txBox="1"/>
          <p:nvPr/>
        </p:nvSpPr>
        <p:spPr>
          <a:xfrm>
            <a:off x="335360" y="127665"/>
            <a:ext cx="87665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rgbClr val="182C4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REM-P12. PERSONAS CON PAP – MAMOGRAFIA - EXAMEN FISICO DE MAMA VIGENTES Y PRODUCCION DE PAP </a:t>
            </a:r>
            <a:endParaRPr lang="es-ES" sz="1200" dirty="0">
              <a:solidFill>
                <a:srgbClr val="182C4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6406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15CDC56C-D392-146F-497C-206052BE9E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400" y="1700808"/>
            <a:ext cx="11017224" cy="4125491"/>
          </a:xfrm>
          <a:prstGeom prst="rect">
            <a:avLst/>
          </a:prstGeom>
          <a:ln w="28575">
            <a:solidFill>
              <a:srgbClr val="525C6B"/>
            </a:solidFill>
          </a:ln>
        </p:spPr>
      </p:pic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66B8D-F5D7-4D48-84AC-24A504F9E301}" type="slidenum">
              <a:rPr lang="es-CL" smtClean="0"/>
              <a:pPr/>
              <a:t>21</a:t>
            </a:fld>
            <a:endParaRPr lang="es-CL"/>
          </a:p>
        </p:txBody>
      </p:sp>
      <p:sp>
        <p:nvSpPr>
          <p:cNvPr id="6" name="3 Rectángulo"/>
          <p:cNvSpPr/>
          <p:nvPr/>
        </p:nvSpPr>
        <p:spPr>
          <a:xfrm>
            <a:off x="335360" y="503094"/>
            <a:ext cx="907570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 startAt="2"/>
            </a:pPr>
            <a:r>
              <a:rPr lang="es-ES_tradn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REM-P11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s-CL" sz="1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ERROR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sección B.1: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PAP Programa De Cáncer de Cuello Uterino: </a:t>
            </a:r>
            <a:r>
              <a:rPr lang="es-CL" sz="1100" b="1" dirty="0" err="1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Pap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Realizados 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celda B42 solo debe registrar el HBO</a:t>
            </a:r>
          </a:p>
        </p:txBody>
      </p:sp>
      <p:sp>
        <p:nvSpPr>
          <p:cNvPr id="8" name="8 CuadroTexto"/>
          <p:cNvSpPr txBox="1"/>
          <p:nvPr/>
        </p:nvSpPr>
        <p:spPr>
          <a:xfrm>
            <a:off x="3211081" y="6233239"/>
            <a:ext cx="57606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100" b="1" dirty="0">
                <a:solidFill>
                  <a:srgbClr val="525C6B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Nota: </a:t>
            </a:r>
            <a:r>
              <a:rPr lang="es-CL" sz="1100" dirty="0">
                <a:solidFill>
                  <a:srgbClr val="525C6B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consignar los informes de exámenes realizados en el extra sistema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335360" y="127665"/>
            <a:ext cx="87665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rgbClr val="182C4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REM-P12. PERSONAS CON PAP – MAMOGRAFIA - EXAMEN FISICO DE MAMA VIGENTES Y PRODUCCION DE PAP </a:t>
            </a:r>
            <a:endParaRPr lang="es-ES" sz="1200" dirty="0">
              <a:solidFill>
                <a:srgbClr val="182C4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1" name="Rectángulo redondeado 10"/>
          <p:cNvSpPr/>
          <p:nvPr/>
        </p:nvSpPr>
        <p:spPr>
          <a:xfrm>
            <a:off x="2135560" y="5589240"/>
            <a:ext cx="972000" cy="216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7 CuadroTexto"/>
          <p:cNvSpPr txBox="1"/>
          <p:nvPr/>
        </p:nvSpPr>
        <p:spPr>
          <a:xfrm>
            <a:off x="2911313" y="4278720"/>
            <a:ext cx="2952328" cy="246221"/>
          </a:xfrm>
          <a:prstGeom prst="rect">
            <a:avLst/>
          </a:prstGeom>
          <a:solidFill>
            <a:srgbClr val="FF0000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B42 Registra Solo HBO</a:t>
            </a:r>
          </a:p>
        </p:txBody>
      </p:sp>
      <p:cxnSp>
        <p:nvCxnSpPr>
          <p:cNvPr id="14" name="Conector angular 13"/>
          <p:cNvCxnSpPr>
            <a:stCxn id="11" idx="0"/>
            <a:endCxn id="13" idx="2"/>
          </p:cNvCxnSpPr>
          <p:nvPr/>
        </p:nvCxnSpPr>
        <p:spPr>
          <a:xfrm rot="5400000" flipH="1" flipV="1">
            <a:off x="2972369" y="4174133"/>
            <a:ext cx="1064299" cy="1765917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7030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6">
            <a:extLst>
              <a:ext uri="{FF2B5EF4-FFF2-40B4-BE49-F238E27FC236}">
                <a16:creationId xmlns:a16="http://schemas.microsoft.com/office/drawing/2014/main" id="{708E8ABE-61BE-593E-3418-BAB99C7D08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4662" y="1629940"/>
            <a:ext cx="4953691" cy="3905795"/>
          </a:xfrm>
          <a:prstGeom prst="rect">
            <a:avLst/>
          </a:prstGeom>
          <a:ln w="28575">
            <a:solidFill>
              <a:srgbClr val="525C6B"/>
            </a:solidFill>
          </a:ln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E1FFC0AB-CFB3-A086-4350-5283955225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472" y="1629940"/>
            <a:ext cx="4267796" cy="3905795"/>
          </a:xfrm>
          <a:prstGeom prst="rect">
            <a:avLst/>
          </a:prstGeom>
          <a:ln w="28575">
            <a:solidFill>
              <a:srgbClr val="525C6B"/>
            </a:solidFill>
          </a:ln>
        </p:spPr>
      </p:pic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66B8D-F5D7-4D48-84AC-24A504F9E301}" type="slidenum">
              <a:rPr lang="es-CL" smtClean="0"/>
              <a:pPr/>
              <a:t>22</a:t>
            </a:fld>
            <a:endParaRPr lang="es-CL"/>
          </a:p>
        </p:txBody>
      </p:sp>
      <p:sp>
        <p:nvSpPr>
          <p:cNvPr id="6" name="3 Rectángulo"/>
          <p:cNvSpPr/>
          <p:nvPr/>
        </p:nvSpPr>
        <p:spPr>
          <a:xfrm>
            <a:off x="335360" y="499319"/>
            <a:ext cx="1123324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 startAt="3"/>
            </a:pPr>
            <a:r>
              <a:rPr lang="es-ES_tradn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REM-P11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s-CL" sz="1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ERROR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</a:t>
            </a:r>
            <a:r>
              <a:rPr lang="es-ES_tradnl" sz="1100" b="1" dirty="0" err="1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ección</a:t>
            </a:r>
            <a:r>
              <a:rPr lang="es-ES_tradn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C: Programa de cáncer de mama: Mujeres con mamografía vigente en los últimos 3 años, 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celda B74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deben registrar Todos los Establecimientos de la Red excluyendo al HBO, HPU,HRN.</a:t>
            </a:r>
          </a:p>
          <a:p>
            <a:pPr marL="228600" indent="-228600">
              <a:buFont typeface="+mj-lt"/>
              <a:buAutoNum type="arabicPeriod" startAt="3"/>
            </a:pPr>
            <a:r>
              <a:rPr lang="es-ES_tradn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REM-P11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s-CL" sz="1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ERROR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</a:t>
            </a:r>
            <a:r>
              <a:rPr lang="es-ES_tradnl" sz="1100" b="1" dirty="0" err="1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ección</a:t>
            </a:r>
            <a:r>
              <a:rPr lang="es-ES_tradn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D: Programa de cáncer de mama: número de mujeres con examen físico de mama (vigente), 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celda B87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deben registrar Todos los Establecimientos de la Red excluyendo al HBO; DSSO; HPU y HRN</a:t>
            </a:r>
          </a:p>
        </p:txBody>
      </p:sp>
      <p:sp>
        <p:nvSpPr>
          <p:cNvPr id="7" name="7 CuadroTexto"/>
          <p:cNvSpPr txBox="1"/>
          <p:nvPr/>
        </p:nvSpPr>
        <p:spPr>
          <a:xfrm>
            <a:off x="2999656" y="3753008"/>
            <a:ext cx="2952328" cy="553998"/>
          </a:xfrm>
          <a:prstGeom prst="rect">
            <a:avLst/>
          </a:prstGeom>
          <a:solidFill>
            <a:srgbClr val="FF0000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B74 Registran Todos Los Establecimientos De La RED Excluyendo HBO, HPU, HRN</a:t>
            </a:r>
          </a:p>
        </p:txBody>
      </p:sp>
      <p:cxnSp>
        <p:nvCxnSpPr>
          <p:cNvPr id="8" name="Conector angular 7"/>
          <p:cNvCxnSpPr>
            <a:cxnSpLocks/>
            <a:stCxn id="9" idx="0"/>
            <a:endCxn id="7" idx="2"/>
          </p:cNvCxnSpPr>
          <p:nvPr/>
        </p:nvCxnSpPr>
        <p:spPr>
          <a:xfrm rot="5400000" flipH="1" flipV="1">
            <a:off x="3294643" y="3976015"/>
            <a:ext cx="850186" cy="151216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 redondeado 8"/>
          <p:cNvSpPr/>
          <p:nvPr/>
        </p:nvSpPr>
        <p:spPr>
          <a:xfrm>
            <a:off x="2351584" y="5157192"/>
            <a:ext cx="1224136" cy="324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Rectángulo redondeado 11"/>
          <p:cNvSpPr/>
          <p:nvPr/>
        </p:nvSpPr>
        <p:spPr>
          <a:xfrm>
            <a:off x="8064929" y="5254178"/>
            <a:ext cx="1199423" cy="263054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7 CuadroTexto"/>
          <p:cNvSpPr txBox="1"/>
          <p:nvPr/>
        </p:nvSpPr>
        <p:spPr>
          <a:xfrm>
            <a:off x="8064929" y="3753008"/>
            <a:ext cx="2952328" cy="553998"/>
          </a:xfrm>
          <a:prstGeom prst="rect">
            <a:avLst/>
          </a:prstGeom>
          <a:solidFill>
            <a:srgbClr val="0070C0"/>
          </a:solidFill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B87 Registran Todos Los Establecimientos APS (Se Excluye HBO, DSSO, HPU, HRN)</a:t>
            </a:r>
          </a:p>
        </p:txBody>
      </p:sp>
      <p:cxnSp>
        <p:nvCxnSpPr>
          <p:cNvPr id="15" name="Conector angular 14"/>
          <p:cNvCxnSpPr>
            <a:cxnSpLocks/>
            <a:stCxn id="12" idx="0"/>
            <a:endCxn id="13" idx="2"/>
          </p:cNvCxnSpPr>
          <p:nvPr/>
        </p:nvCxnSpPr>
        <p:spPr>
          <a:xfrm rot="5400000" flipH="1" flipV="1">
            <a:off x="8629281" y="4342366"/>
            <a:ext cx="947172" cy="876452"/>
          </a:xfrm>
          <a:prstGeom prst="bentConnector3">
            <a:avLst/>
          </a:prstGeom>
          <a:ln w="285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/>
          <p:cNvSpPr txBox="1"/>
          <p:nvPr/>
        </p:nvSpPr>
        <p:spPr>
          <a:xfrm>
            <a:off x="335360" y="127665"/>
            <a:ext cx="87665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rgbClr val="182C4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REM-P12. PERSONAS CON PAP – MAMOGRAFIA - EXAMEN FISICO DE MAMA VIGENTES Y PRODUCCION DE PAP </a:t>
            </a:r>
            <a:endParaRPr lang="es-ES" sz="1200" dirty="0">
              <a:solidFill>
                <a:srgbClr val="182C4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837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n 13">
            <a:extLst>
              <a:ext uri="{FF2B5EF4-FFF2-40B4-BE49-F238E27FC236}">
                <a16:creationId xmlns:a16="http://schemas.microsoft.com/office/drawing/2014/main" id="{4563EE7A-768D-A72E-CF8E-863E99EB01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872" y="4064660"/>
            <a:ext cx="10920720" cy="2762808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2445786A-951B-E3DA-3D80-C4A38131D8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3392" y="1144701"/>
            <a:ext cx="7278066" cy="2900526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335360" y="530190"/>
            <a:ext cx="1108923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s-ES_tradn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REMP1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s-CL" sz="1100" b="1" dirty="0">
                <a:solidFill>
                  <a:srgbClr val="FF000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ERROR</a:t>
            </a:r>
            <a:r>
              <a:rPr lang="es-CL" sz="1100" dirty="0">
                <a:solidFill>
                  <a:srgbClr val="FF000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sección B o sección D: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Gestantes y Mujeres de 8º Mes Post-Parto en Control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celda C65 </a:t>
            </a:r>
            <a:r>
              <a:rPr lang="es-CL" sz="1100" dirty="0">
                <a:solidFill>
                  <a:prstClr val="black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debe ser igual a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Gestantes en Control con Riesgo Psicosocial</a:t>
            </a:r>
            <a:r>
              <a:rPr lang="es-CL" sz="1100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celda B49. </a:t>
            </a: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66B8D-F5D7-4D48-84AC-24A504F9E301}" type="slidenum">
              <a:rPr lang="es-CL" smtClean="0"/>
              <a:pPr/>
              <a:t>3</a:t>
            </a:fld>
            <a:endParaRPr lang="es-CL" dirty="0"/>
          </a:p>
        </p:txBody>
      </p:sp>
      <p:sp>
        <p:nvSpPr>
          <p:cNvPr id="10" name="9 Rectángulo"/>
          <p:cNvSpPr/>
          <p:nvPr/>
        </p:nvSpPr>
        <p:spPr>
          <a:xfrm>
            <a:off x="2603776" y="3825063"/>
            <a:ext cx="1476000" cy="180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6 Rectángulo"/>
          <p:cNvSpPr/>
          <p:nvPr/>
        </p:nvSpPr>
        <p:spPr>
          <a:xfrm>
            <a:off x="3791744" y="5661272"/>
            <a:ext cx="1152128" cy="209623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1 CuadroTexto"/>
          <p:cNvSpPr txBox="1"/>
          <p:nvPr/>
        </p:nvSpPr>
        <p:spPr>
          <a:xfrm>
            <a:off x="7773099" y="4599284"/>
            <a:ext cx="933769" cy="246221"/>
          </a:xfrm>
          <a:prstGeom prst="rect">
            <a:avLst/>
          </a:prstGeom>
          <a:solidFill>
            <a:srgbClr val="FF00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ES_tradnl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B49 = C65</a:t>
            </a:r>
            <a:endParaRPr lang="es-CL" sz="1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8" name="7 Conector angular"/>
          <p:cNvCxnSpPr/>
          <p:nvPr/>
        </p:nvCxnSpPr>
        <p:spPr>
          <a:xfrm>
            <a:off x="4118056" y="3926941"/>
            <a:ext cx="4210192" cy="648000"/>
          </a:xfrm>
          <a:prstGeom prst="bentConnector2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14 Conector angular"/>
          <p:cNvCxnSpPr/>
          <p:nvPr/>
        </p:nvCxnSpPr>
        <p:spPr>
          <a:xfrm flipV="1">
            <a:off x="4943872" y="5013176"/>
            <a:ext cx="3312000" cy="720000"/>
          </a:xfrm>
          <a:prstGeom prst="bentConnector2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" name="CuadroTexto 4"/>
          <p:cNvSpPr txBox="1"/>
          <p:nvPr/>
        </p:nvSpPr>
        <p:spPr>
          <a:xfrm>
            <a:off x="335360" y="127665"/>
            <a:ext cx="47504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 dirty="0">
                <a:solidFill>
                  <a:srgbClr val="182C4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REM-P1. POBLACIÓN EN CONTROL PROGRAMA DE SALUD DE LA MUJER</a:t>
            </a:r>
          </a:p>
        </p:txBody>
      </p:sp>
    </p:spTree>
    <p:extLst>
      <p:ext uri="{BB962C8B-B14F-4D97-AF65-F5344CB8AC3E}">
        <p14:creationId xmlns:p14="http://schemas.microsoft.com/office/powerpoint/2010/main" val="2843927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B32A50CD-151C-8D94-4F8D-836AC8090B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344" y="1387206"/>
            <a:ext cx="9530194" cy="5354163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335360" y="526603"/>
            <a:ext cx="115932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 startAt="2"/>
            </a:pPr>
            <a:r>
              <a:rPr lang="es-ES_tradnl" sz="105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REMP1</a:t>
            </a:r>
            <a:r>
              <a:rPr lang="es-ES_tradnl" sz="105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s-CL" sz="1050" b="1" dirty="0">
                <a:solidFill>
                  <a:srgbClr val="FF990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REVISAR</a:t>
            </a:r>
            <a:r>
              <a:rPr lang="es-CL" sz="105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_tradnl" sz="105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sección C: </a:t>
            </a:r>
            <a:r>
              <a:rPr lang="es-CL" sz="105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Gestantes en Riesgo Psicosocial con visita Domiciliaria</a:t>
            </a:r>
            <a:r>
              <a:rPr lang="es-CL" sz="105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si celda B57  tiene información se debe multiplicar por el total de visitas en celda C57.</a:t>
            </a:r>
          </a:p>
          <a:p>
            <a:pPr marL="228600" indent="-228600">
              <a:buFont typeface="+mj-lt"/>
              <a:buAutoNum type="arabicPeriod" startAt="2"/>
            </a:pPr>
            <a:r>
              <a:rPr lang="es-ES_tradnl" sz="105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REMP1</a:t>
            </a:r>
            <a:r>
              <a:rPr lang="es-ES_tradnl" sz="105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s-CL" sz="1050" b="1" dirty="0">
                <a:solidFill>
                  <a:srgbClr val="FF000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ERROR</a:t>
            </a:r>
            <a:r>
              <a:rPr lang="es-CL" sz="105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_tradnl" sz="105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sección E o D: </a:t>
            </a:r>
            <a:r>
              <a:rPr lang="es-CL" sz="105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Mujeres y Gestantes en Control con Consulta Nutricional,</a:t>
            </a:r>
            <a:r>
              <a:rPr lang="es-CL" sz="105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la celda B61 </a:t>
            </a:r>
            <a:r>
              <a:rPr lang="es-CL" sz="105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Estado Nutricional Obesa</a:t>
            </a:r>
            <a:r>
              <a:rPr lang="es-CL" sz="105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debe ser mayor o igual a la celda  B74 </a:t>
            </a:r>
            <a:r>
              <a:rPr lang="es-CL" sz="105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Gestantes Por Exceso, Obesa</a:t>
            </a:r>
            <a:r>
              <a:rPr lang="es-CL" sz="105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228600" indent="-228600">
              <a:buFont typeface="+mj-lt"/>
              <a:buAutoNum type="arabicPeriod" startAt="2"/>
            </a:pPr>
            <a:r>
              <a:rPr lang="es-ES_tradnl" sz="105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REMP1</a:t>
            </a:r>
            <a:r>
              <a:rPr lang="es-ES_tradnl" sz="105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s-CL" sz="1050" b="1" dirty="0">
                <a:solidFill>
                  <a:srgbClr val="FF000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ERROR</a:t>
            </a:r>
            <a:r>
              <a:rPr lang="es-CL" sz="105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_tradnl" sz="105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sección E o D: </a:t>
            </a:r>
            <a:r>
              <a:rPr lang="es-CL" sz="105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Mujeres y Gestantes en Control con Consulta Nutricional,</a:t>
            </a:r>
            <a:r>
              <a:rPr lang="es-CL" sz="105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la celda B62</a:t>
            </a:r>
            <a:r>
              <a:rPr lang="es-CL" sz="105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Estado nutricional Sobrepeso </a:t>
            </a:r>
            <a:r>
              <a:rPr lang="es-CL" sz="105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debe ser mayor o igual a la celda  B75 </a:t>
            </a:r>
            <a:r>
              <a:rPr lang="es-CL" sz="105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Gestantes Por exceso, Sobrepeso</a:t>
            </a:r>
            <a:endParaRPr lang="es-CL" sz="105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28600" indent="-228600">
              <a:buFont typeface="+mj-lt"/>
              <a:buAutoNum type="arabicPeriod" startAt="2"/>
            </a:pPr>
            <a:r>
              <a:rPr lang="es-ES_tradnl" sz="105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REMP1</a:t>
            </a:r>
            <a:r>
              <a:rPr lang="es-ES_tradnl" sz="105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s-CL" sz="1050" b="1" dirty="0">
                <a:solidFill>
                  <a:srgbClr val="FF000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ERROR</a:t>
            </a:r>
            <a:r>
              <a:rPr lang="es-CL" sz="105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_tradnl" sz="105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sección E o D: </a:t>
            </a:r>
            <a:r>
              <a:rPr lang="es-CL" sz="105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Mujeres y Gestantes en Control con Consulta Nutricional,</a:t>
            </a:r>
            <a:r>
              <a:rPr lang="es-CL" sz="105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la celda B64 </a:t>
            </a:r>
            <a:r>
              <a:rPr lang="es-CL" sz="105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Estado Nutricional bajo</a:t>
            </a:r>
            <a:r>
              <a:rPr lang="es-CL" sz="105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Peso debe ser mayor o igual a la celda  B73 </a:t>
            </a:r>
            <a:r>
              <a:rPr lang="es-CL" sz="105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Gestantes por Exceso, bajo Peso</a:t>
            </a:r>
            <a:r>
              <a:rPr lang="es-CL" sz="105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142538" y="6376244"/>
            <a:ext cx="561975" cy="365125"/>
          </a:xfrm>
        </p:spPr>
        <p:txBody>
          <a:bodyPr/>
          <a:lstStyle/>
          <a:p>
            <a:fld id="{39D66B8D-F5D7-4D48-84AC-24A504F9E301}" type="slidenum">
              <a:rPr lang="es-CL" smtClean="0"/>
              <a:pPr/>
              <a:t>4</a:t>
            </a:fld>
            <a:endParaRPr lang="es-CL" dirty="0"/>
          </a:p>
        </p:txBody>
      </p:sp>
      <p:sp>
        <p:nvSpPr>
          <p:cNvPr id="20" name="19 Rectángulo"/>
          <p:cNvSpPr/>
          <p:nvPr/>
        </p:nvSpPr>
        <p:spPr>
          <a:xfrm>
            <a:off x="3575824" y="2780944"/>
            <a:ext cx="936000" cy="144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2" name="21 CuadroTexto"/>
          <p:cNvSpPr txBox="1"/>
          <p:nvPr/>
        </p:nvSpPr>
        <p:spPr>
          <a:xfrm>
            <a:off x="4558451" y="2274568"/>
            <a:ext cx="3928480" cy="400110"/>
          </a:xfrm>
          <a:prstGeom prst="rect">
            <a:avLst/>
          </a:prstGeom>
          <a:solidFill>
            <a:srgbClr val="FF00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 B57 &gt; 0  </a:t>
            </a:r>
            <a:r>
              <a:rPr lang="es-ES_tradnl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  </a:t>
            </a:r>
            <a:r>
              <a:rPr lang="es-ES_tradnl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C57 ≥ 4  El registro debe ser multiplicado por el total de visitas.</a:t>
            </a:r>
            <a:endParaRPr lang="es-CL" sz="1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2279576" y="2780944"/>
            <a:ext cx="1224136" cy="144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18" name="17 Conector angular"/>
          <p:cNvCxnSpPr/>
          <p:nvPr/>
        </p:nvCxnSpPr>
        <p:spPr>
          <a:xfrm rot="16200000" flipH="1">
            <a:off x="3196718" y="2308249"/>
            <a:ext cx="12777" cy="814121"/>
          </a:xfrm>
          <a:prstGeom prst="bentConnector3">
            <a:avLst>
              <a:gd name="adj1" fmla="val -1789152"/>
            </a:avLst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3" name="32 Rectángulo"/>
          <p:cNvSpPr/>
          <p:nvPr/>
        </p:nvSpPr>
        <p:spPr>
          <a:xfrm>
            <a:off x="3503712" y="3501024"/>
            <a:ext cx="1008000" cy="144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9" name="38 Rectángulo"/>
          <p:cNvSpPr/>
          <p:nvPr/>
        </p:nvSpPr>
        <p:spPr>
          <a:xfrm>
            <a:off x="2279576" y="5887760"/>
            <a:ext cx="1224000" cy="180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19" name="18 Conector angular"/>
          <p:cNvCxnSpPr>
            <a:cxnSpLocks/>
            <a:stCxn id="33" idx="3"/>
            <a:endCxn id="39" idx="3"/>
          </p:cNvCxnSpPr>
          <p:nvPr/>
        </p:nvCxnSpPr>
        <p:spPr>
          <a:xfrm flipH="1">
            <a:off x="3503576" y="3573024"/>
            <a:ext cx="1008136" cy="2404736"/>
          </a:xfrm>
          <a:prstGeom prst="bentConnector3">
            <a:avLst>
              <a:gd name="adj1" fmla="val -316995"/>
            </a:avLst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1" name="40 CuadroTexto"/>
          <p:cNvSpPr txBox="1"/>
          <p:nvPr/>
        </p:nvSpPr>
        <p:spPr>
          <a:xfrm>
            <a:off x="6904204" y="4635941"/>
            <a:ext cx="1552172" cy="246221"/>
          </a:xfrm>
          <a:prstGeom prst="rect">
            <a:avLst/>
          </a:prstGeom>
          <a:solidFill>
            <a:srgbClr val="FF00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Celda B61 &gt;= C74</a:t>
            </a:r>
            <a:endParaRPr lang="es-CL" sz="1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32 Rectángulo"/>
          <p:cNvSpPr/>
          <p:nvPr/>
        </p:nvSpPr>
        <p:spPr>
          <a:xfrm>
            <a:off x="3503712" y="3681048"/>
            <a:ext cx="1008000" cy="180000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32 Rectángulo"/>
          <p:cNvSpPr/>
          <p:nvPr/>
        </p:nvSpPr>
        <p:spPr>
          <a:xfrm>
            <a:off x="3503712" y="4005064"/>
            <a:ext cx="1008000" cy="180000"/>
          </a:xfrm>
          <a:prstGeom prst="round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32 Rectángulo"/>
          <p:cNvSpPr/>
          <p:nvPr/>
        </p:nvSpPr>
        <p:spPr>
          <a:xfrm>
            <a:off x="2279576" y="6093320"/>
            <a:ext cx="1224000" cy="21600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" name="32 Rectángulo"/>
          <p:cNvSpPr/>
          <p:nvPr/>
        </p:nvSpPr>
        <p:spPr>
          <a:xfrm>
            <a:off x="2279576" y="5661272"/>
            <a:ext cx="1224000" cy="21600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38" name="18 Conector angular"/>
          <p:cNvCxnSpPr>
            <a:cxnSpLocks/>
            <a:stCxn id="14" idx="3"/>
            <a:endCxn id="23" idx="3"/>
          </p:cNvCxnSpPr>
          <p:nvPr/>
        </p:nvCxnSpPr>
        <p:spPr>
          <a:xfrm flipH="1">
            <a:off x="3503576" y="3771048"/>
            <a:ext cx="1008136" cy="2430272"/>
          </a:xfrm>
          <a:prstGeom prst="bentConnector3">
            <a:avLst>
              <a:gd name="adj1" fmla="val -22676"/>
            </a:avLst>
          </a:prstGeom>
          <a:ln w="28575">
            <a:solidFill>
              <a:srgbClr val="0070C0"/>
            </a:solidFill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3" name="18 Conector angular"/>
          <p:cNvCxnSpPr>
            <a:cxnSpLocks/>
            <a:stCxn id="15" idx="3"/>
            <a:endCxn id="24" idx="3"/>
          </p:cNvCxnSpPr>
          <p:nvPr/>
        </p:nvCxnSpPr>
        <p:spPr>
          <a:xfrm flipH="1">
            <a:off x="3503576" y="4095064"/>
            <a:ext cx="1008136" cy="1674208"/>
          </a:xfrm>
          <a:prstGeom prst="bentConnector3">
            <a:avLst>
              <a:gd name="adj1" fmla="val -148548"/>
            </a:avLst>
          </a:prstGeom>
          <a:ln w="28575">
            <a:solidFill>
              <a:srgbClr val="00B050"/>
            </a:solidFill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1" name="40 CuadroTexto"/>
          <p:cNvSpPr txBox="1"/>
          <p:nvPr/>
        </p:nvSpPr>
        <p:spPr>
          <a:xfrm>
            <a:off x="3824582" y="4640938"/>
            <a:ext cx="1552172" cy="246221"/>
          </a:xfrm>
          <a:prstGeom prst="rect">
            <a:avLst/>
          </a:prstGeom>
          <a:solidFill>
            <a:srgbClr val="0070C0"/>
          </a:solidFill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Celda B62 &gt;= C75</a:t>
            </a:r>
            <a:endParaRPr lang="es-CL" sz="1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2" name="40 CuadroTexto"/>
          <p:cNvSpPr txBox="1"/>
          <p:nvPr/>
        </p:nvSpPr>
        <p:spPr>
          <a:xfrm>
            <a:off x="5121227" y="4286063"/>
            <a:ext cx="1552172" cy="246221"/>
          </a:xfrm>
          <a:prstGeom prst="rect">
            <a:avLst/>
          </a:prstGeom>
          <a:solidFill>
            <a:srgbClr val="00B050"/>
          </a:solidFill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Celda B64 &gt;= C73</a:t>
            </a:r>
            <a:endParaRPr lang="es-CL" sz="1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335360" y="127665"/>
            <a:ext cx="47504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 dirty="0">
                <a:solidFill>
                  <a:srgbClr val="182C4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REM-P1. POBLACIÓN EN CONTROL PROGRAMA DE SALUD DE LA MUJER</a:t>
            </a:r>
          </a:p>
        </p:txBody>
      </p:sp>
    </p:spTree>
    <p:extLst>
      <p:ext uri="{BB962C8B-B14F-4D97-AF65-F5344CB8AC3E}">
        <p14:creationId xmlns:p14="http://schemas.microsoft.com/office/powerpoint/2010/main" val="1179763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8F975893-338F-5016-88ED-F25E35BB94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5874" y="1662582"/>
            <a:ext cx="4508985" cy="493477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E02A4A45-F602-7B35-2978-4EF6BB1C97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200" y="2542386"/>
            <a:ext cx="4951786" cy="2839236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335360" y="499319"/>
            <a:ext cx="11377264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 startAt="6"/>
            </a:pPr>
            <a:r>
              <a:rPr lang="es-ES_tradn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REMP1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s-CL" sz="1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ERROR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sección F: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Mujeres en Control de Climaterio,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celda B80 </a:t>
            </a:r>
            <a:r>
              <a:rPr lang="es-C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población en control 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debe ser mayor o igual a la celda B81 </a:t>
            </a:r>
            <a:r>
              <a:rPr lang="es-C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Mujeres con Pauta Aplicada MRS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</a:p>
          <a:p>
            <a:pPr marL="228600" indent="-228600">
              <a:buFont typeface="+mj-lt"/>
              <a:buAutoNum type="arabicPeriod" startAt="6"/>
            </a:pPr>
            <a:r>
              <a:rPr lang="es-ES_tradn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REMP1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s-ES_tradnl" sz="1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CL" sz="1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ERROR</a:t>
            </a:r>
            <a:r>
              <a:rPr lang="es-CL" sz="1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sección F: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Mujeres en Control de Climaterio,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celda B81 </a:t>
            </a:r>
            <a:r>
              <a:rPr lang="es-C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Mujeres con Pauta Aplicada MRS  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debe ser mayor o igual a la celda B82 </a:t>
            </a:r>
            <a:r>
              <a:rPr lang="es-C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Mujeres con MRS elevado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marL="228600" indent="-228600">
              <a:buFont typeface="+mj-lt"/>
              <a:buAutoNum type="arabicPeriod" startAt="6"/>
            </a:pPr>
            <a:r>
              <a:rPr lang="es-ES_tradn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REMP1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s-CL" sz="1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ERROR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sección F: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Mujeres en Control de Climaterio,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celda B82 </a:t>
            </a:r>
            <a:r>
              <a:rPr lang="es-C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Mujeres con MRS elevado 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debe ser mayor o igual a la celda B83 </a:t>
            </a:r>
            <a:r>
              <a:rPr lang="es-C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Mujeres c/Aplicación de terapia Menopausia según MRS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marL="228600" indent="-228600">
              <a:buFont typeface="+mj-lt"/>
              <a:buAutoNum type="arabicPeriod" startAt="6"/>
            </a:pPr>
            <a:r>
              <a:rPr lang="es-ES_tradn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REMP1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s-CL" sz="1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ERROR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sección J: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Población en Control por Patologías de Alto Riesgo Obstétrico,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celda B151 sección  corresponde sólo a Hospital Base Osorno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2495600" y="3645024"/>
            <a:ext cx="1692000" cy="252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9" name="18 Rectángulo"/>
          <p:cNvSpPr/>
          <p:nvPr/>
        </p:nvSpPr>
        <p:spPr>
          <a:xfrm>
            <a:off x="2495600" y="3933056"/>
            <a:ext cx="1692000" cy="324000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" name="23 Rectángulo"/>
          <p:cNvSpPr/>
          <p:nvPr/>
        </p:nvSpPr>
        <p:spPr>
          <a:xfrm>
            <a:off x="2495600" y="4293096"/>
            <a:ext cx="1692000" cy="288000"/>
          </a:xfrm>
          <a:prstGeom prst="round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1" name="30 CuadroTexto"/>
          <p:cNvSpPr txBox="1"/>
          <p:nvPr/>
        </p:nvSpPr>
        <p:spPr>
          <a:xfrm>
            <a:off x="5066059" y="3256043"/>
            <a:ext cx="1006944" cy="230832"/>
          </a:xfrm>
          <a:prstGeom prst="rect">
            <a:avLst/>
          </a:prstGeom>
          <a:solidFill>
            <a:srgbClr val="FF0000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9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B80 ≥ B81</a:t>
            </a:r>
            <a:endParaRPr lang="es-CL" sz="9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66B8D-F5D7-4D48-84AC-24A504F9E301}" type="slidenum">
              <a:rPr lang="es-CL" sz="9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5</a:t>
            </a:fld>
            <a:endParaRPr lang="es-CL" sz="9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4603569" y="4601691"/>
            <a:ext cx="1006944" cy="246221"/>
          </a:xfrm>
          <a:prstGeom prst="rect">
            <a:avLst/>
          </a:prstGeom>
          <a:solidFill>
            <a:srgbClr val="00B050"/>
          </a:solidFill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B82 </a:t>
            </a:r>
            <a:r>
              <a:rPr lang="es-CL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≥</a:t>
            </a:r>
            <a:r>
              <a:rPr lang="es-ES_tradnl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B83</a:t>
            </a:r>
            <a:endParaRPr lang="es-CL" sz="1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6" name="23 Rectángulo"/>
          <p:cNvSpPr/>
          <p:nvPr/>
        </p:nvSpPr>
        <p:spPr>
          <a:xfrm>
            <a:off x="2495600" y="4581128"/>
            <a:ext cx="1692000" cy="468000"/>
          </a:xfrm>
          <a:prstGeom prst="round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0" name="15 Rectángulo"/>
          <p:cNvSpPr/>
          <p:nvPr/>
        </p:nvSpPr>
        <p:spPr>
          <a:xfrm>
            <a:off x="8651470" y="6354023"/>
            <a:ext cx="1476978" cy="17132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1" name="21 CuadroTexto"/>
          <p:cNvSpPr txBox="1"/>
          <p:nvPr/>
        </p:nvSpPr>
        <p:spPr>
          <a:xfrm>
            <a:off x="9406565" y="3701002"/>
            <a:ext cx="1440160" cy="246221"/>
          </a:xfrm>
          <a:prstGeom prst="rect">
            <a:avLst/>
          </a:prstGeom>
          <a:solidFill>
            <a:srgbClr val="FF0000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ES_tradnl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B151 </a:t>
            </a:r>
            <a:r>
              <a:rPr lang="es-ES_tradnl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 </a:t>
            </a:r>
            <a:r>
              <a:rPr lang="es-ES_tradnl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Sólo HBO</a:t>
            </a:r>
            <a:endParaRPr lang="es-CL" sz="1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23" name="22 Conector angular"/>
          <p:cNvCxnSpPr>
            <a:cxnSpLocks/>
            <a:endCxn id="20" idx="0"/>
          </p:cNvCxnSpPr>
          <p:nvPr/>
        </p:nvCxnSpPr>
        <p:spPr>
          <a:xfrm rot="5400000">
            <a:off x="8594778" y="4779481"/>
            <a:ext cx="2369723" cy="779360"/>
          </a:xfrm>
          <a:prstGeom prst="bentConnector3">
            <a:avLst>
              <a:gd name="adj1" fmla="val 50000"/>
            </a:avLst>
          </a:prstGeom>
          <a:ln w="22225"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2" name="CuadroTexto 21"/>
          <p:cNvSpPr txBox="1"/>
          <p:nvPr/>
        </p:nvSpPr>
        <p:spPr>
          <a:xfrm>
            <a:off x="335360" y="127665"/>
            <a:ext cx="47504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 dirty="0">
                <a:solidFill>
                  <a:srgbClr val="182C4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REM-P1. POBLACIÓN EN CONTROL PROGRAMA DE SALUD DE LA MUJER</a:t>
            </a:r>
          </a:p>
        </p:txBody>
      </p:sp>
      <p:cxnSp>
        <p:nvCxnSpPr>
          <p:cNvPr id="11" name="Conector angular 10"/>
          <p:cNvCxnSpPr>
            <a:cxnSpLocks/>
            <a:stCxn id="27" idx="2"/>
            <a:endCxn id="26" idx="2"/>
          </p:cNvCxnSpPr>
          <p:nvPr/>
        </p:nvCxnSpPr>
        <p:spPr>
          <a:xfrm rot="5400000">
            <a:off x="4123713" y="4065800"/>
            <a:ext cx="201216" cy="1765441"/>
          </a:xfrm>
          <a:prstGeom prst="bentConnector3">
            <a:avLst>
              <a:gd name="adj1" fmla="val 213609"/>
            </a:avLst>
          </a:prstGeom>
          <a:ln w="28575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angular 29"/>
          <p:cNvCxnSpPr>
            <a:cxnSpLocks/>
            <a:stCxn id="19" idx="3"/>
            <a:endCxn id="29" idx="3"/>
          </p:cNvCxnSpPr>
          <p:nvPr/>
        </p:nvCxnSpPr>
        <p:spPr>
          <a:xfrm flipV="1">
            <a:off x="4187600" y="4048472"/>
            <a:ext cx="1908400" cy="46584"/>
          </a:xfrm>
          <a:prstGeom prst="bentConnector5">
            <a:avLst>
              <a:gd name="adj1" fmla="val 23618"/>
              <a:gd name="adj2" fmla="val 838485"/>
              <a:gd name="adj3" fmla="val 111979"/>
            </a:avLst>
          </a:prstGeom>
          <a:ln w="285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angular 32"/>
          <p:cNvCxnSpPr>
            <a:stCxn id="24" idx="3"/>
            <a:endCxn id="29" idx="3"/>
          </p:cNvCxnSpPr>
          <p:nvPr/>
        </p:nvCxnSpPr>
        <p:spPr>
          <a:xfrm flipV="1">
            <a:off x="4187600" y="4048472"/>
            <a:ext cx="1908400" cy="388624"/>
          </a:xfrm>
          <a:prstGeom prst="bentConnector3">
            <a:avLst>
              <a:gd name="adj1" fmla="val 111979"/>
            </a:avLst>
          </a:prstGeom>
          <a:ln w="285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angular 4"/>
          <p:cNvCxnSpPr>
            <a:stCxn id="24" idx="3"/>
            <a:endCxn id="27" idx="0"/>
          </p:cNvCxnSpPr>
          <p:nvPr/>
        </p:nvCxnSpPr>
        <p:spPr>
          <a:xfrm>
            <a:off x="4187600" y="4437096"/>
            <a:ext cx="919441" cy="164595"/>
          </a:xfrm>
          <a:prstGeom prst="bentConnector2">
            <a:avLst/>
          </a:prstGeom>
          <a:ln w="28575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angular 46"/>
          <p:cNvCxnSpPr>
            <a:stCxn id="16" idx="3"/>
            <a:endCxn id="31" idx="1"/>
          </p:cNvCxnSpPr>
          <p:nvPr/>
        </p:nvCxnSpPr>
        <p:spPr>
          <a:xfrm flipV="1">
            <a:off x="4187600" y="3371459"/>
            <a:ext cx="878459" cy="399565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angular 54"/>
          <p:cNvCxnSpPr>
            <a:cxnSpLocks/>
            <a:stCxn id="19" idx="3"/>
            <a:endCxn id="31" idx="3"/>
          </p:cNvCxnSpPr>
          <p:nvPr/>
        </p:nvCxnSpPr>
        <p:spPr>
          <a:xfrm flipV="1">
            <a:off x="4187600" y="3371459"/>
            <a:ext cx="1885403" cy="723597"/>
          </a:xfrm>
          <a:prstGeom prst="bentConnector3">
            <a:avLst>
              <a:gd name="adj1" fmla="val 112125"/>
            </a:avLst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CuadroTexto"/>
          <p:cNvSpPr txBox="1"/>
          <p:nvPr/>
        </p:nvSpPr>
        <p:spPr>
          <a:xfrm>
            <a:off x="5089056" y="3933056"/>
            <a:ext cx="1006944" cy="230832"/>
          </a:xfrm>
          <a:prstGeom prst="rect">
            <a:avLst/>
          </a:prstGeom>
          <a:solidFill>
            <a:srgbClr val="0070C0"/>
          </a:solidFill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9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B81 </a:t>
            </a:r>
            <a:r>
              <a:rPr lang="es-CL" sz="9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≥</a:t>
            </a:r>
            <a:r>
              <a:rPr lang="es-ES_tradnl" sz="9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B82</a:t>
            </a:r>
            <a:endParaRPr lang="es-CL" sz="9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09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6">
            <a:extLst>
              <a:ext uri="{FF2B5EF4-FFF2-40B4-BE49-F238E27FC236}">
                <a16:creationId xmlns:a16="http://schemas.microsoft.com/office/drawing/2014/main" id="{285B94F6-D64C-B5DA-BBF9-AF70D47470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1869" y="3183475"/>
            <a:ext cx="9025408" cy="3185561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2AD282FC-F474-2599-A314-7EDBC8FE93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947" y="1004151"/>
            <a:ext cx="8122728" cy="3727135"/>
          </a:xfrm>
          <a:prstGeom prst="rect">
            <a:avLst/>
          </a:prstGeom>
        </p:spPr>
      </p:pic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66B8D-F5D7-4D48-84AC-24A504F9E301}" type="slidenum">
              <a:rPr lang="es-CL" smtClean="0"/>
              <a:pPr/>
              <a:t>6</a:t>
            </a:fld>
            <a:endParaRPr lang="es-CL"/>
          </a:p>
        </p:txBody>
      </p:sp>
      <p:sp>
        <p:nvSpPr>
          <p:cNvPr id="11" name="10 Rectángulo"/>
          <p:cNvSpPr/>
          <p:nvPr/>
        </p:nvSpPr>
        <p:spPr>
          <a:xfrm>
            <a:off x="6888088" y="5949304"/>
            <a:ext cx="576000" cy="216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11 Rectángulo"/>
          <p:cNvSpPr/>
          <p:nvPr/>
        </p:nvSpPr>
        <p:spPr>
          <a:xfrm>
            <a:off x="4727848" y="2060872"/>
            <a:ext cx="864096" cy="14399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14" name="13 Conector angular"/>
          <p:cNvCxnSpPr>
            <a:cxnSpLocks/>
            <a:stCxn id="11" idx="0"/>
            <a:endCxn id="12" idx="2"/>
          </p:cNvCxnSpPr>
          <p:nvPr/>
        </p:nvCxnSpPr>
        <p:spPr>
          <a:xfrm rot="16200000" flipV="1">
            <a:off x="4295771" y="3068987"/>
            <a:ext cx="3744442" cy="2016192"/>
          </a:xfrm>
          <a:prstGeom prst="bentConnector3">
            <a:avLst>
              <a:gd name="adj1" fmla="val 50000"/>
            </a:avLst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5" name="34 Rectángulo"/>
          <p:cNvSpPr/>
          <p:nvPr/>
        </p:nvSpPr>
        <p:spPr>
          <a:xfrm>
            <a:off x="3359696" y="3393016"/>
            <a:ext cx="576000" cy="144000"/>
          </a:xfrm>
          <a:prstGeom prst="rect">
            <a:avLst/>
          </a:prstGeom>
          <a:noFill/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bg1"/>
              </a:solidFill>
            </a:endParaRPr>
          </a:p>
        </p:txBody>
      </p:sp>
      <p:sp>
        <p:nvSpPr>
          <p:cNvPr id="38" name="37 Rectángulo"/>
          <p:cNvSpPr/>
          <p:nvPr/>
        </p:nvSpPr>
        <p:spPr>
          <a:xfrm>
            <a:off x="6888089" y="4928305"/>
            <a:ext cx="5112568" cy="197018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39" name="38 Conector angular"/>
          <p:cNvCxnSpPr>
            <a:cxnSpLocks/>
            <a:stCxn id="38" idx="0"/>
            <a:endCxn id="35" idx="3"/>
          </p:cNvCxnSpPr>
          <p:nvPr/>
        </p:nvCxnSpPr>
        <p:spPr>
          <a:xfrm rot="16200000" flipV="1">
            <a:off x="5958391" y="1442322"/>
            <a:ext cx="1463289" cy="5508677"/>
          </a:xfrm>
          <a:prstGeom prst="bentConnector2">
            <a:avLst/>
          </a:prstGeom>
          <a:ln w="28575">
            <a:solidFill>
              <a:srgbClr val="0070C0"/>
            </a:solidFill>
            <a:prstDash val="solid"/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3" name="42 CuadroTexto"/>
          <p:cNvSpPr txBox="1"/>
          <p:nvPr/>
        </p:nvSpPr>
        <p:spPr>
          <a:xfrm>
            <a:off x="8959457" y="4214815"/>
            <a:ext cx="1863441" cy="400110"/>
          </a:xfrm>
          <a:prstGeom prst="rect">
            <a:avLst/>
          </a:prstGeom>
          <a:solidFill>
            <a:srgbClr val="0070C0"/>
          </a:solidFill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C19 =  Suma(H33:AG33)</a:t>
            </a:r>
            <a:endParaRPr lang="es-CL" sz="1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4" name="53 Rectángulo"/>
          <p:cNvSpPr/>
          <p:nvPr/>
        </p:nvSpPr>
        <p:spPr>
          <a:xfrm>
            <a:off x="335360" y="488964"/>
            <a:ext cx="849694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s-ES_tradn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REMP2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s-ES_tradnl" sz="1100" b="1" dirty="0">
                <a:solidFill>
                  <a:srgbClr val="FF000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ERROR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sección A: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Población en Control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la suma de la celda C11 menos la suma de las celdas F11 y G11 debe ser igual a la celda C38</a:t>
            </a:r>
          </a:p>
          <a:p>
            <a:pPr marL="228600" indent="-228600">
              <a:buFont typeface="+mj-lt"/>
              <a:buAutoNum type="arabicPeriod"/>
            </a:pPr>
            <a:r>
              <a:rPr lang="es-ES_tradn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REMP2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s-ES_tradnl" sz="1100" b="1" dirty="0">
                <a:solidFill>
                  <a:srgbClr val="FF000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ERROR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sección A: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Población en Control</a:t>
            </a:r>
            <a:r>
              <a:rPr lang="es-C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celda C19 debe ser igual a la suma de las celdas H33 a AG33</a:t>
            </a:r>
          </a:p>
        </p:txBody>
      </p:sp>
      <p:sp>
        <p:nvSpPr>
          <p:cNvPr id="36" name="35 Rectángulo"/>
          <p:cNvSpPr/>
          <p:nvPr/>
        </p:nvSpPr>
        <p:spPr>
          <a:xfrm>
            <a:off x="3359696" y="2060848"/>
            <a:ext cx="504056" cy="144016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37" name="36 Conector angular"/>
          <p:cNvCxnSpPr>
            <a:cxnSpLocks/>
            <a:stCxn id="11" idx="0"/>
            <a:endCxn id="36" idx="2"/>
          </p:cNvCxnSpPr>
          <p:nvPr/>
        </p:nvCxnSpPr>
        <p:spPr>
          <a:xfrm rot="16200000" flipV="1">
            <a:off x="3521686" y="2294902"/>
            <a:ext cx="3744440" cy="3564364"/>
          </a:xfrm>
          <a:prstGeom prst="bentConnector3">
            <a:avLst>
              <a:gd name="adj1" fmla="val 50000"/>
            </a:avLst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5429856" y="5341323"/>
            <a:ext cx="1890232" cy="415498"/>
          </a:xfrm>
          <a:prstGeom prst="rect">
            <a:avLst/>
          </a:prstGeom>
          <a:solidFill>
            <a:srgbClr val="FF00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C38 = C11 - (F11+G11)</a:t>
            </a:r>
            <a:endParaRPr lang="es-CL" sz="105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5" name="54 CuadroTexto"/>
          <p:cNvSpPr txBox="1"/>
          <p:nvPr/>
        </p:nvSpPr>
        <p:spPr>
          <a:xfrm>
            <a:off x="11518291" y="4848324"/>
            <a:ext cx="3516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b="1" dirty="0">
                <a:solidFill>
                  <a:srgbClr val="0070C0"/>
                </a:solidFill>
                <a:latin typeface="Arial Black" pitchFamily="34" charset="0"/>
              </a:rPr>
              <a:t>…</a:t>
            </a:r>
            <a:endParaRPr lang="es-CL" sz="1200" b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35360" y="127665"/>
            <a:ext cx="8352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b="1" dirty="0">
                <a:solidFill>
                  <a:srgbClr val="182C4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REM-P2: Población en Control  Programa de Salud del Niño</a:t>
            </a:r>
            <a:endParaRPr lang="es-ES" sz="1200" dirty="0">
              <a:solidFill>
                <a:srgbClr val="182C4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780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D9370913-89AA-CBF5-678A-2C6015CF32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615" y="1012171"/>
            <a:ext cx="9651677" cy="5789704"/>
          </a:xfrm>
          <a:prstGeom prst="rect">
            <a:avLst/>
          </a:prstGeom>
          <a:ln w="28575">
            <a:solidFill>
              <a:schemeClr val="tx2"/>
            </a:solidFill>
          </a:ln>
        </p:spPr>
      </p:pic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66B8D-F5D7-4D48-84AC-24A504F9E301}" type="slidenum">
              <a:rPr lang="es-CL" smtClean="0"/>
              <a:pPr/>
              <a:t>7</a:t>
            </a:fld>
            <a:endParaRPr lang="es-CL"/>
          </a:p>
        </p:txBody>
      </p:sp>
      <p:sp>
        <p:nvSpPr>
          <p:cNvPr id="13" name="12 CuadroTexto"/>
          <p:cNvSpPr txBox="1"/>
          <p:nvPr/>
        </p:nvSpPr>
        <p:spPr>
          <a:xfrm>
            <a:off x="9930615" y="3340432"/>
            <a:ext cx="35167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_tradnl" sz="1200" b="1" dirty="0">
                <a:solidFill>
                  <a:srgbClr val="0070C0"/>
                </a:solidFill>
                <a:latin typeface="Arial Black" pitchFamily="34" charset="0"/>
              </a:rPr>
              <a:t>…</a:t>
            </a:r>
            <a:endParaRPr lang="es-CL" sz="1200" b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8051316" y="4019047"/>
            <a:ext cx="3528392" cy="400110"/>
          </a:xfrm>
          <a:prstGeom prst="rect">
            <a:avLst/>
          </a:prstGeom>
          <a:solidFill>
            <a:srgbClr val="0070C0"/>
          </a:solidFill>
          <a:ln w="19050">
            <a:solidFill>
              <a:srgbClr val="0070C0"/>
            </a:solidFill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s-ES_tradnl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C32 = Suma(H16:U16) + Suma(V22:AG22) – C37</a:t>
            </a:r>
            <a:endParaRPr lang="es-CL" sz="1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34" name="33 Conector angular"/>
          <p:cNvCxnSpPr>
            <a:cxnSpLocks/>
            <a:stCxn id="33" idx="0"/>
            <a:endCxn id="15" idx="3"/>
          </p:cNvCxnSpPr>
          <p:nvPr/>
        </p:nvCxnSpPr>
        <p:spPr>
          <a:xfrm rot="16200000" flipV="1">
            <a:off x="5067330" y="3145725"/>
            <a:ext cx="1012870" cy="107673"/>
          </a:xfrm>
          <a:prstGeom prst="bentConnector2">
            <a:avLst/>
          </a:prstGeom>
          <a:ln w="28575">
            <a:solidFill>
              <a:srgbClr val="FF0000"/>
            </a:solidFill>
            <a:prstDash val="solid"/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3" name="32 CuadroTexto"/>
          <p:cNvSpPr txBox="1"/>
          <p:nvPr/>
        </p:nvSpPr>
        <p:spPr>
          <a:xfrm>
            <a:off x="4626901" y="3705997"/>
            <a:ext cx="2001400" cy="246221"/>
          </a:xfrm>
          <a:prstGeom prst="rect">
            <a:avLst/>
          </a:prstGeom>
          <a:solidFill>
            <a:srgbClr val="FF0000"/>
          </a:solidFill>
          <a:ln w="19050">
            <a:solidFill>
              <a:srgbClr val="FF0000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s-ES_tradnl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C18 = Suma(H34:AG34)</a:t>
            </a:r>
            <a:endParaRPr lang="es-CL" sz="1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44" name="43 Conector angular"/>
          <p:cNvCxnSpPr>
            <a:cxnSpLocks/>
            <a:stCxn id="18" idx="3"/>
            <a:endCxn id="23" idx="2"/>
          </p:cNvCxnSpPr>
          <p:nvPr/>
        </p:nvCxnSpPr>
        <p:spPr>
          <a:xfrm flipV="1">
            <a:off x="5519928" y="4419157"/>
            <a:ext cx="4295584" cy="1044059"/>
          </a:xfrm>
          <a:prstGeom prst="bentConnector2">
            <a:avLst/>
          </a:prstGeom>
          <a:ln w="28575">
            <a:solidFill>
              <a:srgbClr val="0070C0"/>
            </a:solidFill>
            <a:headEnd type="triangl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4" name="53 Rectángulo"/>
          <p:cNvSpPr/>
          <p:nvPr/>
        </p:nvSpPr>
        <p:spPr>
          <a:xfrm>
            <a:off x="358720" y="447626"/>
            <a:ext cx="1113788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 startAt="3"/>
            </a:pPr>
            <a:r>
              <a:rPr lang="es-ES_tradn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REMP2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s-ES_tradnl" sz="1100" b="1" dirty="0">
                <a:solidFill>
                  <a:srgbClr val="FF000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ERROR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sección A: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Población en Control</a:t>
            </a:r>
            <a:r>
              <a:rPr lang="es-C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celda C18 debe ser igual a la suma de 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H34 a AG34</a:t>
            </a:r>
            <a:endParaRPr lang="es-CL" sz="1100" b="1" dirty="0">
              <a:solidFill>
                <a:srgbClr val="FF0000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28600" indent="-228600">
              <a:buFont typeface="+mj-lt"/>
              <a:buAutoNum type="arabicPeriod" startAt="3"/>
            </a:pPr>
            <a:r>
              <a:rPr lang="es-ES_tradn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REMP2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s-ES_tradnl" sz="1100" b="1" dirty="0">
                <a:solidFill>
                  <a:srgbClr val="FF000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ERROR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sección A: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Población en Control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celda C32 debe ser igual a la suma de las celdas H16 a U16 más la suma  de las celdas V22 a AG22 menos C37</a:t>
            </a:r>
          </a:p>
        </p:txBody>
      </p:sp>
      <p:cxnSp>
        <p:nvCxnSpPr>
          <p:cNvPr id="42" name="41 Conector angular"/>
          <p:cNvCxnSpPr>
            <a:cxnSpLocks/>
            <a:stCxn id="17" idx="3"/>
            <a:endCxn id="23" idx="2"/>
          </p:cNvCxnSpPr>
          <p:nvPr/>
        </p:nvCxnSpPr>
        <p:spPr>
          <a:xfrm flipV="1">
            <a:off x="5519928" y="4419157"/>
            <a:ext cx="4295584" cy="2052195"/>
          </a:xfrm>
          <a:prstGeom prst="bentConnector2">
            <a:avLst/>
          </a:prstGeom>
          <a:ln w="28575">
            <a:solidFill>
              <a:srgbClr val="0070C0"/>
            </a:solidFill>
            <a:prstDash val="solid"/>
            <a:headEnd type="triangl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" name="11 Rectángulo"/>
          <p:cNvSpPr/>
          <p:nvPr/>
        </p:nvSpPr>
        <p:spPr>
          <a:xfrm>
            <a:off x="4835928" y="2603127"/>
            <a:ext cx="684000" cy="180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11 Rectángulo"/>
          <p:cNvSpPr/>
          <p:nvPr/>
        </p:nvSpPr>
        <p:spPr>
          <a:xfrm>
            <a:off x="7824472" y="5774752"/>
            <a:ext cx="2484000" cy="15540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11 Rectángulo"/>
          <p:cNvSpPr/>
          <p:nvPr/>
        </p:nvSpPr>
        <p:spPr>
          <a:xfrm>
            <a:off x="4835928" y="6345352"/>
            <a:ext cx="684000" cy="25200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8" name="11 Rectángulo"/>
          <p:cNvSpPr/>
          <p:nvPr/>
        </p:nvSpPr>
        <p:spPr>
          <a:xfrm>
            <a:off x="4835928" y="5373216"/>
            <a:ext cx="684000" cy="18000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0" name="11 Rectángulo"/>
          <p:cNvSpPr/>
          <p:nvPr/>
        </p:nvSpPr>
        <p:spPr>
          <a:xfrm>
            <a:off x="6672064" y="3393016"/>
            <a:ext cx="3636408" cy="199836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2" name="CuadroTexto 21"/>
          <p:cNvSpPr txBox="1"/>
          <p:nvPr/>
        </p:nvSpPr>
        <p:spPr>
          <a:xfrm>
            <a:off x="335360" y="116632"/>
            <a:ext cx="8352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b="1" dirty="0">
                <a:solidFill>
                  <a:srgbClr val="182C4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REM-P2: Población en Control  Programa de Salud del Niño</a:t>
            </a:r>
            <a:endParaRPr lang="es-ES" sz="1200" dirty="0">
              <a:solidFill>
                <a:srgbClr val="182C4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cxnSp>
        <p:nvCxnSpPr>
          <p:cNvPr id="30" name="33 Conector angular">
            <a:extLst>
              <a:ext uri="{FF2B5EF4-FFF2-40B4-BE49-F238E27FC236}">
                <a16:creationId xmlns:a16="http://schemas.microsoft.com/office/drawing/2014/main" id="{AC11DA9B-40B4-4641-AD19-86DA766F93EE}"/>
              </a:ext>
            </a:extLst>
          </p:cNvPr>
          <p:cNvCxnSpPr>
            <a:cxnSpLocks/>
            <a:stCxn id="33" idx="2"/>
            <a:endCxn id="16" idx="0"/>
          </p:cNvCxnSpPr>
          <p:nvPr/>
        </p:nvCxnSpPr>
        <p:spPr>
          <a:xfrm rot="16200000" flipH="1">
            <a:off x="6435769" y="3144049"/>
            <a:ext cx="1822534" cy="3438871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prstDash val="solid"/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Conector: angular 23">
            <a:extLst>
              <a:ext uri="{FF2B5EF4-FFF2-40B4-BE49-F238E27FC236}">
                <a16:creationId xmlns:a16="http://schemas.microsoft.com/office/drawing/2014/main" id="{ACC1A9A0-7885-3085-1B92-0F21605CF11E}"/>
              </a:ext>
            </a:extLst>
          </p:cNvPr>
          <p:cNvCxnSpPr>
            <a:cxnSpLocks/>
            <a:stCxn id="20" idx="2"/>
            <a:endCxn id="23" idx="0"/>
          </p:cNvCxnSpPr>
          <p:nvPr/>
        </p:nvCxnSpPr>
        <p:spPr>
          <a:xfrm rot="16200000" flipH="1">
            <a:off x="8939793" y="3143327"/>
            <a:ext cx="426195" cy="1325244"/>
          </a:xfrm>
          <a:prstGeom prst="bent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4164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69EF3FC9-84E1-6835-18AE-22EDB6F3FE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423" y="990600"/>
            <a:ext cx="10542121" cy="5643256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335360" y="476672"/>
            <a:ext cx="835292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s-ES_tradn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REMP3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s-CL" sz="1100" b="1" dirty="0">
                <a:solidFill>
                  <a:srgbClr val="FF000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ERROR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sección A: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Existencia de Población en Control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celda C34 debe ser menor o igual a la suma de las celdas C32+C33</a:t>
            </a:r>
          </a:p>
          <a:p>
            <a:pPr marL="228600" indent="-228600">
              <a:buFont typeface="+mj-lt"/>
              <a:buAutoNum type="arabicPeriod"/>
            </a:pPr>
            <a:r>
              <a:rPr lang="es-ES_tradn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REMP3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s-CL" sz="1100" b="1" dirty="0">
                <a:solidFill>
                  <a:srgbClr val="FF000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ERROR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sección A: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Existencia de Población en Control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s-CL" sz="110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celda C40 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debe ser menor o igual a celda C34</a:t>
            </a: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9984433" y="6448252"/>
            <a:ext cx="561975" cy="365125"/>
          </a:xfrm>
        </p:spPr>
        <p:txBody>
          <a:bodyPr/>
          <a:lstStyle/>
          <a:p>
            <a:pPr algn="r"/>
            <a:fld id="{39D66B8D-F5D7-4D48-84AC-24A504F9E301}" type="slidenum">
              <a:rPr lang="es-CL" smtClean="0"/>
              <a:pPr algn="r"/>
              <a:t>8</a:t>
            </a:fld>
            <a:endParaRPr lang="es-CL"/>
          </a:p>
        </p:txBody>
      </p:sp>
      <p:cxnSp>
        <p:nvCxnSpPr>
          <p:cNvPr id="32" name="31 Conector angular"/>
          <p:cNvCxnSpPr>
            <a:cxnSpLocks/>
            <a:stCxn id="11" idx="0"/>
            <a:endCxn id="12" idx="1"/>
          </p:cNvCxnSpPr>
          <p:nvPr/>
        </p:nvCxnSpPr>
        <p:spPr>
          <a:xfrm rot="16200000" flipH="1" flipV="1">
            <a:off x="4345687" y="5099110"/>
            <a:ext cx="414000" cy="458227"/>
          </a:xfrm>
          <a:prstGeom prst="bentConnector4">
            <a:avLst>
              <a:gd name="adj1" fmla="val -55217"/>
              <a:gd name="adj2" fmla="val 155949"/>
            </a:avLst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17 Conector angular"/>
          <p:cNvCxnSpPr>
            <a:cxnSpLocks/>
            <a:stCxn id="12" idx="3"/>
            <a:endCxn id="13" idx="2"/>
          </p:cNvCxnSpPr>
          <p:nvPr/>
        </p:nvCxnSpPr>
        <p:spPr>
          <a:xfrm flipH="1">
            <a:off x="4791724" y="5535224"/>
            <a:ext cx="467849" cy="1098112"/>
          </a:xfrm>
          <a:prstGeom prst="bentConnector4">
            <a:avLst>
              <a:gd name="adj1" fmla="val -56589"/>
              <a:gd name="adj2" fmla="val 120818"/>
            </a:avLst>
          </a:prstGeom>
          <a:ln w="28575">
            <a:solidFill>
              <a:srgbClr val="0070C0"/>
            </a:solidFill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6" name="15 CuadroTexto"/>
          <p:cNvSpPr txBox="1"/>
          <p:nvPr/>
        </p:nvSpPr>
        <p:spPr>
          <a:xfrm>
            <a:off x="6497370" y="5444354"/>
            <a:ext cx="1296144" cy="253916"/>
          </a:xfrm>
          <a:prstGeom prst="rect">
            <a:avLst/>
          </a:prstGeom>
          <a:solidFill>
            <a:srgbClr val="0070C0"/>
          </a:solidFill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C40 ≤ C34</a:t>
            </a:r>
            <a:endParaRPr lang="es-CL" sz="1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11 Rectángulo"/>
          <p:cNvSpPr/>
          <p:nvPr/>
        </p:nvSpPr>
        <p:spPr>
          <a:xfrm>
            <a:off x="4295800" y="5121224"/>
            <a:ext cx="972000" cy="324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11 Rectángulo"/>
          <p:cNvSpPr/>
          <p:nvPr/>
        </p:nvSpPr>
        <p:spPr>
          <a:xfrm>
            <a:off x="4323573" y="5445224"/>
            <a:ext cx="936000" cy="180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5 CuadroTexto"/>
          <p:cNvSpPr txBox="1"/>
          <p:nvPr/>
        </p:nvSpPr>
        <p:spPr>
          <a:xfrm>
            <a:off x="2639770" y="4833857"/>
            <a:ext cx="1625506" cy="246221"/>
          </a:xfrm>
          <a:prstGeom prst="rect">
            <a:avLst/>
          </a:prstGeom>
          <a:solidFill>
            <a:srgbClr val="FF0000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C34 ≤ (C32 + C33)</a:t>
            </a:r>
            <a:endParaRPr lang="es-CL" sz="1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11 Rectángulo"/>
          <p:cNvSpPr/>
          <p:nvPr/>
        </p:nvSpPr>
        <p:spPr>
          <a:xfrm>
            <a:off x="4287724" y="6453336"/>
            <a:ext cx="1008000" cy="180000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CuadroTexto 4"/>
          <p:cNvSpPr txBox="1"/>
          <p:nvPr/>
        </p:nvSpPr>
        <p:spPr>
          <a:xfrm>
            <a:off x="335360" y="116632"/>
            <a:ext cx="37453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 dirty="0">
                <a:solidFill>
                  <a:srgbClr val="182C4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REM-P3. POBLACIÓN EN CONTROL OTROS PROGRAMAS</a:t>
            </a:r>
          </a:p>
        </p:txBody>
      </p:sp>
    </p:spTree>
    <p:extLst>
      <p:ext uri="{BB962C8B-B14F-4D97-AF65-F5344CB8AC3E}">
        <p14:creationId xmlns:p14="http://schemas.microsoft.com/office/powerpoint/2010/main" val="1609348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2DB5DA4B-BC42-335B-9249-4217BA890D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236" y="4149080"/>
            <a:ext cx="10820316" cy="261244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CE2EB1D7-1579-DC77-D165-C88BA7FAA8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385" y="1139672"/>
            <a:ext cx="10822175" cy="2918863"/>
          </a:xfrm>
          <a:prstGeom prst="rect">
            <a:avLst/>
          </a:prstGeom>
        </p:spPr>
      </p:pic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66B8D-F5D7-4D48-84AC-24A504F9E301}" type="slidenum">
              <a:rPr lang="es-CL" smtClean="0"/>
              <a:pPr/>
              <a:t>9</a:t>
            </a:fld>
            <a:endParaRPr lang="es-CL"/>
          </a:p>
        </p:txBody>
      </p:sp>
      <p:cxnSp>
        <p:nvCxnSpPr>
          <p:cNvPr id="7" name="6 Conector angular"/>
          <p:cNvCxnSpPr>
            <a:cxnSpLocks/>
            <a:stCxn id="8" idx="0"/>
            <a:endCxn id="13" idx="3"/>
          </p:cNvCxnSpPr>
          <p:nvPr/>
        </p:nvCxnSpPr>
        <p:spPr>
          <a:xfrm rot="16200000" flipV="1">
            <a:off x="5496431" y="3049619"/>
            <a:ext cx="1083819" cy="1651044"/>
          </a:xfrm>
          <a:prstGeom prst="bentConnector2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>
            <a:off x="5452325" y="4417050"/>
            <a:ext cx="2823074" cy="246221"/>
          </a:xfrm>
          <a:prstGeom prst="rect">
            <a:avLst/>
          </a:prstGeom>
          <a:solidFill>
            <a:srgbClr val="FF0000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Suma(C15:C17) = Suma(C59:C62)</a:t>
            </a:r>
            <a:endParaRPr lang="es-CL" sz="1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335360" y="476672"/>
            <a:ext cx="1130525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 startAt="3"/>
            </a:pPr>
            <a:r>
              <a:rPr lang="es-ES_tradn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REMP3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s-CL" sz="1100" b="1" dirty="0">
                <a:solidFill>
                  <a:srgbClr val="FF000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ERROR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sección A o D: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Existencia de Población en Control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suma de celdas C15 a C17 debe ser igual a la suma de nivel de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Control de Población Respiratoria Crónica 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las celdas C59 a C62</a:t>
            </a:r>
          </a:p>
          <a:p>
            <a:pPr marL="228600" indent="-228600">
              <a:buFont typeface="+mj-lt"/>
              <a:buAutoNum type="arabicPeriod" startAt="3"/>
            </a:pPr>
            <a:r>
              <a:rPr lang="es-ES_tradnl" sz="11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REMP3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s-CL" sz="1100" b="1" dirty="0">
                <a:solidFill>
                  <a:srgbClr val="FF000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ERROR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_tradn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sección A o D: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Existencia de Población en Control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suma de celdas C18 a C19 debe ser igual a la suma de nivel de 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Control de Población Respiratoria Crónica </a:t>
            </a:r>
            <a:r>
              <a:rPr lang="es-CL" sz="11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las celdas C63 a C65</a:t>
            </a:r>
          </a:p>
        </p:txBody>
      </p:sp>
      <p:cxnSp>
        <p:nvCxnSpPr>
          <p:cNvPr id="18" name="17 Conector angular"/>
          <p:cNvCxnSpPr>
            <a:cxnSpLocks/>
            <a:stCxn id="19" idx="0"/>
            <a:endCxn id="16" idx="3"/>
          </p:cNvCxnSpPr>
          <p:nvPr/>
        </p:nvCxnSpPr>
        <p:spPr>
          <a:xfrm rot="16200000" flipV="1">
            <a:off x="6353235" y="2684490"/>
            <a:ext cx="1021255" cy="3302088"/>
          </a:xfrm>
          <a:prstGeom prst="bentConnector2">
            <a:avLst/>
          </a:prstGeom>
          <a:ln w="28575">
            <a:solidFill>
              <a:srgbClr val="0070C0"/>
            </a:solidFill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7189395" y="4846161"/>
            <a:ext cx="2651021" cy="246221"/>
          </a:xfrm>
          <a:prstGeom prst="rect">
            <a:avLst/>
          </a:prstGeom>
          <a:solidFill>
            <a:srgbClr val="0070C0"/>
          </a:solidFill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Suma(C18:C19) = Suma(C63:C65)</a:t>
            </a:r>
            <a:endParaRPr lang="es-CL" sz="1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6" name="11 Rectángulo"/>
          <p:cNvSpPr/>
          <p:nvPr/>
        </p:nvSpPr>
        <p:spPr>
          <a:xfrm>
            <a:off x="4295800" y="3590906"/>
            <a:ext cx="917018" cy="468000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11 Rectángulo"/>
          <p:cNvSpPr/>
          <p:nvPr/>
        </p:nvSpPr>
        <p:spPr>
          <a:xfrm>
            <a:off x="4242878" y="6165280"/>
            <a:ext cx="917018" cy="612000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1" name="11 Rectángulo"/>
          <p:cNvSpPr/>
          <p:nvPr/>
        </p:nvSpPr>
        <p:spPr>
          <a:xfrm>
            <a:off x="4242878" y="5301208"/>
            <a:ext cx="917018" cy="828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11 Rectángulo"/>
          <p:cNvSpPr/>
          <p:nvPr/>
        </p:nvSpPr>
        <p:spPr>
          <a:xfrm>
            <a:off x="4295800" y="3099231"/>
            <a:ext cx="917018" cy="468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CuadroTexto 14"/>
          <p:cNvSpPr txBox="1"/>
          <p:nvPr/>
        </p:nvSpPr>
        <p:spPr>
          <a:xfrm>
            <a:off x="335360" y="116632"/>
            <a:ext cx="51855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rgbClr val="182C4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REM-P3. POBLACIÓN EN CONTROL OTROS PROGRAMAS</a:t>
            </a:r>
          </a:p>
        </p:txBody>
      </p:sp>
      <p:cxnSp>
        <p:nvCxnSpPr>
          <p:cNvPr id="9" name="Conector angular 8"/>
          <p:cNvCxnSpPr>
            <a:cxnSpLocks/>
            <a:stCxn id="21" idx="3"/>
            <a:endCxn id="8" idx="2"/>
          </p:cNvCxnSpPr>
          <p:nvPr/>
        </p:nvCxnSpPr>
        <p:spPr>
          <a:xfrm flipV="1">
            <a:off x="5159896" y="4663271"/>
            <a:ext cx="1703966" cy="1051937"/>
          </a:xfrm>
          <a:prstGeom prst="bentConnector2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angular 24"/>
          <p:cNvCxnSpPr>
            <a:cxnSpLocks/>
            <a:stCxn id="17" idx="3"/>
            <a:endCxn id="19" idx="2"/>
          </p:cNvCxnSpPr>
          <p:nvPr/>
        </p:nvCxnSpPr>
        <p:spPr>
          <a:xfrm flipV="1">
            <a:off x="5159896" y="5092382"/>
            <a:ext cx="3355010" cy="1378898"/>
          </a:xfrm>
          <a:prstGeom prst="bentConnector2">
            <a:avLst/>
          </a:prstGeom>
          <a:ln w="285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99302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22867</TotalTime>
  <Words>2174</Words>
  <Application>Microsoft Office PowerPoint</Application>
  <PresentationFormat>Panorámica</PresentationFormat>
  <Paragraphs>173</Paragraphs>
  <Slides>22</Slides>
  <Notes>13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8" baseType="lpstr">
      <vt:lpstr>Arial</vt:lpstr>
      <vt:lpstr>Arial Black</vt:lpstr>
      <vt:lpstr>Calibri</vt:lpstr>
      <vt:lpstr>Calibri Light</vt:lpstr>
      <vt:lpstr>Verdana</vt:lpstr>
      <vt:lpstr>Tema de Office</vt:lpstr>
      <vt:lpstr>VALIDADOR REM SERIE P  Junio 2024 V.1.0</vt:lpstr>
      <vt:lpstr>PRESENTACIÓN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Servicio Salud Osorno</dc:creator>
  <cp:lastModifiedBy>Rodrigo Garces</cp:lastModifiedBy>
  <cp:revision>1353</cp:revision>
  <cp:lastPrinted>2023-07-03T20:19:49Z</cp:lastPrinted>
  <dcterms:created xsi:type="dcterms:W3CDTF">2012-10-29T18:19:55Z</dcterms:created>
  <dcterms:modified xsi:type="dcterms:W3CDTF">2024-07-15T16:28:00Z</dcterms:modified>
</cp:coreProperties>
</file>